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86"/>
  </p:notesMasterIdLst>
  <p:handoutMasterIdLst>
    <p:handoutMasterId r:id="rId87"/>
  </p:handoutMasterIdLst>
  <p:sldIdLst>
    <p:sldId id="256" r:id="rId2"/>
    <p:sldId id="343" r:id="rId3"/>
    <p:sldId id="257" r:id="rId4"/>
    <p:sldId id="334" r:id="rId5"/>
    <p:sldId id="337" r:id="rId6"/>
    <p:sldId id="339" r:id="rId7"/>
    <p:sldId id="338" r:id="rId8"/>
    <p:sldId id="335" r:id="rId9"/>
    <p:sldId id="258" r:id="rId10"/>
    <p:sldId id="259" r:id="rId11"/>
    <p:sldId id="336" r:id="rId12"/>
    <p:sldId id="344" r:id="rId13"/>
    <p:sldId id="319" r:id="rId14"/>
    <p:sldId id="348" r:id="rId15"/>
    <p:sldId id="349" r:id="rId16"/>
    <p:sldId id="261" r:id="rId17"/>
    <p:sldId id="262" r:id="rId18"/>
    <p:sldId id="350" r:id="rId19"/>
    <p:sldId id="263" r:id="rId20"/>
    <p:sldId id="320" r:id="rId21"/>
    <p:sldId id="321"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326" r:id="rId38"/>
    <p:sldId id="351" r:id="rId39"/>
    <p:sldId id="352" r:id="rId40"/>
    <p:sldId id="356" r:id="rId41"/>
    <p:sldId id="355" r:id="rId42"/>
    <p:sldId id="328" r:id="rId43"/>
    <p:sldId id="327" r:id="rId44"/>
    <p:sldId id="358" r:id="rId45"/>
    <p:sldId id="359" r:id="rId46"/>
    <p:sldId id="360" r:id="rId47"/>
    <p:sldId id="280" r:id="rId48"/>
    <p:sldId id="364" r:id="rId49"/>
    <p:sldId id="365" r:id="rId50"/>
    <p:sldId id="366" r:id="rId51"/>
    <p:sldId id="260" r:id="rId52"/>
    <p:sldId id="367" r:id="rId53"/>
    <p:sldId id="281" r:id="rId54"/>
    <p:sldId id="322" r:id="rId55"/>
    <p:sldId id="333" r:id="rId56"/>
    <p:sldId id="368" r:id="rId57"/>
    <p:sldId id="282" r:id="rId58"/>
    <p:sldId id="323" r:id="rId59"/>
    <p:sldId id="357" r:id="rId60"/>
    <p:sldId id="283" r:id="rId61"/>
    <p:sldId id="284" r:id="rId62"/>
    <p:sldId id="286" r:id="rId63"/>
    <p:sldId id="361" r:id="rId64"/>
    <p:sldId id="362" r:id="rId65"/>
    <p:sldId id="363" r:id="rId66"/>
    <p:sldId id="298" r:id="rId67"/>
    <p:sldId id="299" r:id="rId68"/>
    <p:sldId id="300" r:id="rId69"/>
    <p:sldId id="301" r:id="rId70"/>
    <p:sldId id="303" r:id="rId71"/>
    <p:sldId id="304" r:id="rId72"/>
    <p:sldId id="305" r:id="rId73"/>
    <p:sldId id="307" r:id="rId74"/>
    <p:sldId id="308" r:id="rId75"/>
    <p:sldId id="309" r:id="rId76"/>
    <p:sldId id="310" r:id="rId77"/>
    <p:sldId id="330" r:id="rId78"/>
    <p:sldId id="331" r:id="rId79"/>
    <p:sldId id="332" r:id="rId80"/>
    <p:sldId id="312" r:id="rId81"/>
    <p:sldId id="313" r:id="rId82"/>
    <p:sldId id="314" r:id="rId83"/>
    <p:sldId id="315" r:id="rId84"/>
    <p:sldId id="317" r:id="rId85"/>
  </p:sldIdLst>
  <p:sldSz cx="9144000" cy="6858000" type="screen4x3"/>
  <p:notesSz cx="6797675" cy="9926638"/>
  <p:embeddedFontLst>
    <p:embeddedFont>
      <p:font typeface="Open Sans" panose="020B0606030504020204"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Gentile" initials="" lastIdx="19" clrIdx="0"/>
  <p:cmAuthor id="1" name="Daniele Marazzina" initials="DM" lastIdx="3" clrIdx="1">
    <p:extLst>
      <p:ext uri="{19B8F6BF-5375-455C-9EA6-DF929625EA0E}">
        <p15:presenceInfo xmlns:p15="http://schemas.microsoft.com/office/powerpoint/2012/main" userId="fef26e4452d38a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87323C-B649-4534-8114-CA71942B0464}">
  <a:tblStyle styleId="{F287323C-B649-4534-8114-CA71942B046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varScale="1">
        <p:scale>
          <a:sx n="105" d="100"/>
          <a:sy n="105" d="100"/>
        </p:scale>
        <p:origin x="1794" y="96"/>
      </p:cViewPr>
      <p:guideLst>
        <p:guide orient="horz" pos="2160"/>
        <p:guide pos="2880"/>
      </p:guideLst>
    </p:cSldViewPr>
  </p:slideViewPr>
  <p:outlineViewPr>
    <p:cViewPr>
      <p:scale>
        <a:sx n="33" d="100"/>
        <a:sy n="33" d="100"/>
      </p:scale>
      <p:origin x="0" y="-6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2"/>
            <a:ext cx="2946058" cy="498419"/>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50530" y="2"/>
            <a:ext cx="2946058" cy="498419"/>
          </a:xfrm>
          <a:prstGeom prst="rect">
            <a:avLst/>
          </a:prstGeom>
        </p:spPr>
        <p:txBody>
          <a:bodyPr vert="horz" lIns="91440" tIns="45720" rIns="91440" bIns="45720" rtlCol="0"/>
          <a:lstStyle>
            <a:lvl1pPr algn="r">
              <a:defRPr sz="1200"/>
            </a:lvl1pPr>
          </a:lstStyle>
          <a:p>
            <a:fld id="{BB51214E-93EC-4924-B171-CAA0FB9D9F07}" type="datetimeFigureOut">
              <a:rPr lang="it-IT" smtClean="0"/>
              <a:t>05/02/2025</a:t>
            </a:fld>
            <a:endParaRPr lang="it-IT"/>
          </a:p>
        </p:txBody>
      </p:sp>
      <p:sp>
        <p:nvSpPr>
          <p:cNvPr id="4" name="Segnaposto piè di pagina 3"/>
          <p:cNvSpPr>
            <a:spLocks noGrp="1"/>
          </p:cNvSpPr>
          <p:nvPr>
            <p:ph type="ftr" sz="quarter" idx="2"/>
          </p:nvPr>
        </p:nvSpPr>
        <p:spPr>
          <a:xfrm>
            <a:off x="0" y="9428220"/>
            <a:ext cx="2946058" cy="49841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50530" y="9428220"/>
            <a:ext cx="2946058" cy="498418"/>
          </a:xfrm>
          <a:prstGeom prst="rect">
            <a:avLst/>
          </a:prstGeom>
        </p:spPr>
        <p:txBody>
          <a:bodyPr vert="horz" lIns="91440" tIns="45720" rIns="91440" bIns="45720" rtlCol="0" anchor="b"/>
          <a:lstStyle>
            <a:lvl1pPr algn="r">
              <a:defRPr sz="1200"/>
            </a:lvl1pPr>
          </a:lstStyle>
          <a:p>
            <a:fld id="{6858F59B-C5EA-47A3-94D6-72F9A518AADB}" type="slidenum">
              <a:rPr lang="it-IT" smtClean="0"/>
              <a:t>‹N›</a:t>
            </a:fld>
            <a:endParaRPr lang="it-IT"/>
          </a:p>
        </p:txBody>
      </p:sp>
    </p:spTree>
    <p:extLst>
      <p:ext uri="{BB962C8B-B14F-4D97-AF65-F5344CB8AC3E}">
        <p14:creationId xmlns:p14="http://schemas.microsoft.com/office/powerpoint/2010/main" val="955437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3"/>
            <a:ext cx="2945659" cy="49805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50444" y="3"/>
            <a:ext cx="2945659" cy="498055"/>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79768" y="4777195"/>
            <a:ext cx="5438140" cy="3908614"/>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9428586"/>
            <a:ext cx="2945659" cy="498054"/>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50444" y="9428586"/>
            <a:ext cx="2945659" cy="49805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65353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2" name="Shape 40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42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93" name="Shape 59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35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99" name="Shape 59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28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txBox="1">
            <a:spLocks noGrp="1"/>
          </p:cNvSpPr>
          <p:nvPr>
            <p:ph type="body" idx="1"/>
          </p:nvPr>
        </p:nvSpPr>
        <p:spPr>
          <a:xfrm>
            <a:off x="679768" y="4777195"/>
            <a:ext cx="5438133" cy="390863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606" name="Shape 60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43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3" name="Shape 61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21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3" name="Shape 62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33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31" name="Shape 631"/>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933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37" name="Shape 637"/>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71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3" name="Shape 64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91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9" name="Shape 64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6190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56" name="Shape 65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083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41" name="Shape 541"/>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684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62" name="Shape 66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742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68" name="Shape 668"/>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2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74" name="Shape 674"/>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268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80" name="Shape 68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324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40" name="Shape 84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830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46" name="Shape 84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367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86" name="Shape 68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73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it-IT"/>
              <a:t>Qui è un po' impreciso. </a:t>
            </a:r>
            <a:endParaRPr/>
          </a:p>
          <a:p>
            <a:pPr marL="0" lvl="0" indent="0">
              <a:spcBef>
                <a:spcPts val="0"/>
              </a:spcBef>
              <a:spcAft>
                <a:spcPts val="0"/>
              </a:spcAft>
              <a:buClr>
                <a:schemeClr val="dk1"/>
              </a:buClr>
              <a:buSzPts val="1100"/>
              <a:buFont typeface="Arial"/>
              <a:buNone/>
            </a:pPr>
            <a:r>
              <a:rPr lang="it-IT"/>
              <a:t>La catena ritenuta corretta è sempre quella più lunga (per la longest chain rule).</a:t>
            </a:r>
            <a:endParaRPr/>
          </a:p>
          <a:p>
            <a:pPr marL="0" lvl="0" indent="0">
              <a:spcBef>
                <a:spcPts val="0"/>
              </a:spcBef>
              <a:spcAft>
                <a:spcPts val="0"/>
              </a:spcAft>
              <a:buClr>
                <a:schemeClr val="dk1"/>
              </a:buClr>
              <a:buSzPts val="1100"/>
              <a:buFont typeface="Arial"/>
              <a:buNone/>
            </a:pPr>
            <a:r>
              <a:rPr lang="it-IT"/>
              <a:t>Generalmente la catena più lunga è anche quella memorizzata dalla maggioranza dei nodi della rete, dato che i miner sono costantemente incentivati a creare blocchi validi (ovvero fare i bravi) attraverso le fee e i bitcoin generati ad ogni risoluzione del problema di mining.</a:t>
            </a:r>
            <a:endParaRPr/>
          </a:p>
          <a:p>
            <a:pPr marL="0" lvl="0" indent="0">
              <a:spcBef>
                <a:spcPts val="0"/>
              </a:spcBef>
              <a:spcAft>
                <a:spcPts val="0"/>
              </a:spcAft>
              <a:buClr>
                <a:schemeClr val="dk1"/>
              </a:buClr>
              <a:buSzPts val="1100"/>
              <a:buFont typeface="Arial"/>
              <a:buNone/>
            </a:pPr>
            <a:r>
              <a:rPr lang="it-IT"/>
              <a:t>Da un punto di vista della teoria dei giochi, collaborare alla catena più lunga è un equilibrio, dato che nessuno può ottenere un risultato migliore per se stesso (senza collaborare con altri) creando blocchi non validi.</a:t>
            </a:r>
            <a:endParaRPr/>
          </a:p>
          <a:p>
            <a:pPr marL="0" lvl="0" indent="0">
              <a:spcBef>
                <a:spcPts val="0"/>
              </a:spcBef>
              <a:spcAft>
                <a:spcPts val="0"/>
              </a:spcAft>
              <a:buNone/>
            </a:pPr>
            <a:endParaRPr/>
          </a:p>
        </p:txBody>
      </p:sp>
      <p:sp>
        <p:nvSpPr>
          <p:cNvPr id="692" name="Shape 69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332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it-IT"/>
              <a:t>I bitcoin dati ai miner sono stabiliti a priori e non dipendono dalla potenza di calcolo della rete (dimezzano ogni tot) e il piano è che ad un certo punto l'unica ricompensa che i miner riceveranno saranno le fee.</a:t>
            </a:r>
            <a:endParaRPr/>
          </a:p>
          <a:p>
            <a:pPr marL="0" lvl="0" indent="0">
              <a:spcBef>
                <a:spcPts val="0"/>
              </a:spcBef>
              <a:spcAft>
                <a:spcPts val="0"/>
              </a:spcAft>
              <a:buClr>
                <a:schemeClr val="dk1"/>
              </a:buClr>
              <a:buSzPts val="1100"/>
              <a:buFont typeface="Arial"/>
              <a:buNone/>
            </a:pPr>
            <a:r>
              <a:rPr lang="it-IT"/>
              <a:t>Ciò che dipende dalla potenza di calcolo è la complessità del problema di mining. Questa complessità viene regolata in modo tale che ci vogliano mediamente 10 minuti affinché la rete, nel suo complesso, crei un nuovo blocco.</a:t>
            </a:r>
            <a:endParaRPr/>
          </a:p>
          <a:p>
            <a:pPr marL="0" lvl="0" indent="0">
              <a:spcBef>
                <a:spcPts val="0"/>
              </a:spcBef>
              <a:spcAft>
                <a:spcPts val="0"/>
              </a:spcAft>
              <a:buClr>
                <a:schemeClr val="dk1"/>
              </a:buClr>
              <a:buSzPts val="1100"/>
              <a:buFont typeface="Arial"/>
              <a:buNone/>
            </a:pPr>
            <a:r>
              <a:rPr lang="it-IT"/>
              <a:t>In media, nota la potenza di calcolo della rete e la propria potenza di calcolo, ogni miner può calcolare ogni quanto riuscirà a minare un blocco... e capire così se per lui il mining è un gioco profittevole (considerando costi di energia e valore del bitcoin in quel periodo).</a:t>
            </a:r>
            <a:endParaRPr/>
          </a:p>
          <a:p>
            <a:pPr marL="0" lvl="0" indent="0">
              <a:spcBef>
                <a:spcPts val="0"/>
              </a:spcBef>
              <a:spcAft>
                <a:spcPts val="0"/>
              </a:spcAft>
              <a:buNone/>
            </a:pPr>
            <a:endParaRPr/>
          </a:p>
        </p:txBody>
      </p:sp>
      <p:sp>
        <p:nvSpPr>
          <p:cNvPr id="699" name="Shape 69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02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5" name="Shape 705"/>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60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5" name="Shape 535"/>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122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11" name="Shape 711"/>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102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22" name="Shape 72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51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94" name="Shape 794"/>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48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99" name="Shape 79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313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05" name="Shape 805"/>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875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13" name="Shape 81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97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26" name="Shape 82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578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32" name="Shape 83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247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40" name="Shape 84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732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53" name="Shape 853"/>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0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41" name="Shape 541"/>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797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59" name="Shape 85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38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65" name="Shape 865"/>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993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70" name="Shape 87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658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82" name="Shape 88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290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88" name="Shape 888"/>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350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94" name="Shape 894"/>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304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0" name="Shape 900"/>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393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12" name="Shape 912"/>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28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46" name="Shape 54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99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59" name="Shape 559"/>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351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6" name="Shape 566"/>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82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5" name="Shape 575"/>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51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txBox="1">
            <a:spLocks noGrp="1"/>
          </p:cNvSpPr>
          <p:nvPr>
            <p:ph type="body" idx="1"/>
          </p:nvPr>
        </p:nvSpPr>
        <p:spPr>
          <a:xfrm>
            <a:off x="679768" y="4777195"/>
            <a:ext cx="5438140" cy="390861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88" name="Shape 588"/>
          <p:cNvSpPr>
            <a:spLocks noGrp="1" noRot="1" noChangeAspect="1"/>
          </p:cNvSpPr>
          <p:nvPr>
            <p:ph type="sldImg" idx="2"/>
          </p:nvPr>
        </p:nvSpPr>
        <p:spPr>
          <a:xfrm>
            <a:off x="1166813" y="1239838"/>
            <a:ext cx="4464050" cy="33496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23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6" name="Shape 306"/>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08" name="Shape 30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9" name="Shape 30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0" name="Shape 3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3" name="Shape 313"/>
          <p:cNvSpPr txBox="1">
            <a:spLocks noGrp="1"/>
          </p:cNvSpPr>
          <p:nvPr>
            <p:ph type="body" idx="1"/>
          </p:nvPr>
        </p:nvSpPr>
        <p:spPr>
          <a:xfrm rot="5400000">
            <a:off x="2265945" y="-208544"/>
            <a:ext cx="4525963" cy="8143452"/>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4" name="Shape 31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5" name="Shape 31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6" name="Shape 3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VERTICAL_TITLE_AND_VERTICAL_TEXT">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9" name="Shape 31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0" name="Shape 32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1" name="Shape 32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2" name="Shape 3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
        <p:cNvGrpSpPr/>
        <p:nvPr/>
      </p:nvGrpSpPr>
      <p:grpSpPr>
        <a:xfrm>
          <a:off x="0" y="0"/>
          <a:ext cx="0" cy="0"/>
          <a:chOff x="0" y="0"/>
          <a:chExt cx="0" cy="0"/>
        </a:xfrm>
      </p:grpSpPr>
      <p:sp>
        <p:nvSpPr>
          <p:cNvPr id="14" name="Shape 14"/>
          <p:cNvSpPr/>
          <p:nvPr/>
        </p:nvSpPr>
        <p:spPr>
          <a:xfrm>
            <a:off x="0" y="1"/>
            <a:ext cx="9144000" cy="1269904"/>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Shape 15"/>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Shape 16"/>
          <p:cNvSpPr txBox="1">
            <a:spLocks noGrp="1"/>
          </p:cNvSpPr>
          <p:nvPr>
            <p:ph type="body" idx="1"/>
          </p:nvPr>
        </p:nvSpPr>
        <p:spPr>
          <a:xfrm>
            <a:off x="457200" y="1600200"/>
            <a:ext cx="8323726" cy="4525963"/>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Shape 17"/>
          <p:cNvSpPr/>
          <p:nvPr/>
        </p:nvSpPr>
        <p:spPr>
          <a:xfrm>
            <a:off x="0" y="6126162"/>
            <a:ext cx="9144000" cy="731837"/>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Shape 19"/>
          <p:cNvGrpSpPr/>
          <p:nvPr/>
        </p:nvGrpSpPr>
        <p:grpSpPr>
          <a:xfrm>
            <a:off x="48007" y="1089904"/>
            <a:ext cx="9036648" cy="180000"/>
            <a:chOff x="1218340" y="275867"/>
            <a:chExt cx="17715122" cy="567843"/>
          </a:xfrm>
        </p:grpSpPr>
        <p:cxnSp>
          <p:nvCxnSpPr>
            <p:cNvPr id="20" name="Shape 20"/>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 name="Shape 21"/>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 name="Shape 22"/>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 name="Shape 23"/>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 name="Shape 24"/>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 name="Shape 25"/>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 name="Shape 26"/>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7" name="Shape 27"/>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8" name="Shape 28"/>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9" name="Shape 29"/>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0" name="Shape 30"/>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1" name="Shape 31"/>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2" name="Shape 32"/>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 name="Shape 33"/>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 name="Shape 34"/>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 name="Shape 35"/>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 name="Shape 36"/>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 name="Shape 37"/>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 name="Shape 38"/>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 name="Shape 39"/>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 name="Shape 40"/>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 name="Shape 41"/>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 name="Shape 42"/>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 name="Shape 43"/>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 name="Shape 44"/>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 name="Shape 45"/>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 name="Shape 46"/>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 name="Shape 47"/>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 name="Shape 48"/>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 name="Shape 49"/>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 name="Shape 50"/>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 name="Shape 51"/>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 name="Shape 52"/>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3" name="Shape 53"/>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4" name="Shape 54"/>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5" name="Shape 55"/>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6" name="Shape 56"/>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7" name="Shape 57"/>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8" name="Shape 58"/>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9" name="Shape 59"/>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0" name="Shape 60"/>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1" name="Shape 61"/>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2" name="Shape 62"/>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3" name="Shape 63"/>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4" name="Shape 64"/>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5" name="Shape 65"/>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6" name="Shape 66"/>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7" name="Shape 67"/>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8" name="Shape 68"/>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9" name="Shape 69"/>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0" name="Shape 70"/>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1" name="Shape 71"/>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2" name="Shape 72"/>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3" name="Shape 73"/>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4" name="Shape 74"/>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5" name="Shape 75"/>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6" name="Shape 76"/>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7" name="Shape 77"/>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8" name="Shape 78"/>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9" name="Shape 79"/>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0" name="Shape 80"/>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1" name="Shape 81"/>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2" name="Shape 82"/>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3" name="Shape 83"/>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4" name="Shape 84"/>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5" name="Shape 85"/>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6" name="Shape 86"/>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7" name="Shape 87"/>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8" name="Shape 88"/>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9" name="Shape 89"/>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0" name="Shape 90"/>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1" name="Shape 91"/>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2" name="Shape 92"/>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3" name="Shape 93"/>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4" name="Shape 94"/>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5" name="Shape 95"/>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6" name="Shape 96"/>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7" name="Shape 97"/>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8" name="Shape 98"/>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9" name="Shape 99"/>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0" name="Shape 100"/>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1" name="Shape 101"/>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2" name="Shape 102"/>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3" name="Shape 103"/>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4" name="Shape 104"/>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5" name="Shape 105"/>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6" name="Shape 106"/>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7" name="Shape 107"/>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8" name="Shape 108"/>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9" name="Shape 109"/>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0" name="Shape 110"/>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1" name="Shape 111"/>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2" name="Shape 112"/>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3" name="Shape 113"/>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4" name="Shape 114"/>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5" name="Shape 115"/>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6" name="Shape 116"/>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7" name="Shape 117"/>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8" name="Shape 118"/>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9" name="Shape 119"/>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0" name="Shape 120"/>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1" name="Shape 121"/>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2" name="Shape 122"/>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3" name="Shape 123"/>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4" name="Shape 124"/>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5" name="Shape 125"/>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6" name="Shape 126"/>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7" name="Shape 127"/>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8" name="Shape 128"/>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9" name="Shape 129"/>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0" name="Shape 130"/>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1" name="Shape 131"/>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2" name="Shape 132"/>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3" name="Shape 133"/>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4" name="Shape 134"/>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5" name="Shape 135"/>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6" name="Shape 136"/>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7" name="Shape 137"/>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8" name="Shape 138"/>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9" name="Shape 139"/>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pic>
        <p:nvPicPr>
          <p:cNvPr id="140" name="Shape 140" descr="Y:\IMMAGINE _COORDINATA_2014\PPT\modello1\loghi_PNG\03_Polimi_logotipo_bandiera-1riga.png"/>
          <p:cNvPicPr preferRelativeResize="0"/>
          <p:nvPr/>
        </p:nvPicPr>
        <p:blipFill rotWithShape="1">
          <a:blip r:embed="rId2">
            <a:alphaModFix/>
          </a:blip>
          <a:srcRect/>
          <a:stretch/>
        </p:blipFill>
        <p:spPr>
          <a:xfrm>
            <a:off x="6094898" y="6346378"/>
            <a:ext cx="2780124" cy="2893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41"/>
        <p:cNvGrpSpPr/>
        <p:nvPr/>
      </p:nvGrpSpPr>
      <p:grpSpPr>
        <a:xfrm>
          <a:off x="0" y="0"/>
          <a:ext cx="0" cy="0"/>
          <a:chOff x="0" y="0"/>
          <a:chExt cx="0" cy="0"/>
        </a:xfrm>
      </p:grpSpPr>
      <p:sp>
        <p:nvSpPr>
          <p:cNvPr id="142" name="Shape 142"/>
          <p:cNvSpPr/>
          <p:nvPr/>
        </p:nvSpPr>
        <p:spPr>
          <a:xfrm>
            <a:off x="0" y="3832224"/>
            <a:ext cx="9144000" cy="3025775"/>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3" name="Shape 143"/>
          <p:cNvGrpSpPr/>
          <p:nvPr/>
        </p:nvGrpSpPr>
        <p:grpSpPr>
          <a:xfrm>
            <a:off x="48007" y="3816351"/>
            <a:ext cx="9036648" cy="180000"/>
            <a:chOff x="1218340" y="275867"/>
            <a:chExt cx="17715122" cy="567843"/>
          </a:xfrm>
        </p:grpSpPr>
        <p:cxnSp>
          <p:nvCxnSpPr>
            <p:cNvPr id="144" name="Shape 144"/>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5" name="Shape 145"/>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6" name="Shape 146"/>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7" name="Shape 147"/>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8" name="Shape 148"/>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9" name="Shape 149"/>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0" name="Shape 150"/>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1" name="Shape 151"/>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2" name="Shape 152"/>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3" name="Shape 153"/>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4" name="Shape 154"/>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5" name="Shape 155"/>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6" name="Shape 156"/>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7" name="Shape 157"/>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8" name="Shape 158"/>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9" name="Shape 159"/>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0" name="Shape 160"/>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1" name="Shape 161"/>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2" name="Shape 162"/>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3" name="Shape 163"/>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4" name="Shape 164"/>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5" name="Shape 165"/>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6" name="Shape 166"/>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7" name="Shape 167"/>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8" name="Shape 168"/>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9" name="Shape 169"/>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0" name="Shape 170"/>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1" name="Shape 171"/>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2" name="Shape 172"/>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3" name="Shape 173"/>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4" name="Shape 174"/>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5" name="Shape 175"/>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6" name="Shape 176"/>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7" name="Shape 177"/>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8" name="Shape 178"/>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9" name="Shape 179"/>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0" name="Shape 180"/>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1" name="Shape 181"/>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2" name="Shape 182"/>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3" name="Shape 183"/>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4" name="Shape 184"/>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5" name="Shape 185"/>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6" name="Shape 186"/>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7" name="Shape 187"/>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8" name="Shape 188"/>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9" name="Shape 189"/>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0" name="Shape 190"/>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1" name="Shape 191"/>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2" name="Shape 192"/>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3" name="Shape 193"/>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4" name="Shape 194"/>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5" name="Shape 195"/>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6" name="Shape 196"/>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7" name="Shape 197"/>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8" name="Shape 198"/>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9" name="Shape 199"/>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0" name="Shape 200"/>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1" name="Shape 201"/>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2" name="Shape 202"/>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3" name="Shape 203"/>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4" name="Shape 204"/>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5" name="Shape 205"/>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6" name="Shape 206"/>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7" name="Shape 207"/>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8" name="Shape 208"/>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9" name="Shape 209"/>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0" name="Shape 210"/>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1" name="Shape 211"/>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2" name="Shape 212"/>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3" name="Shape 213"/>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4" name="Shape 214"/>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5" name="Shape 215"/>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6" name="Shape 216"/>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7" name="Shape 217"/>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8" name="Shape 218"/>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9" name="Shape 219"/>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0" name="Shape 220"/>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1" name="Shape 221"/>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2" name="Shape 222"/>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3" name="Shape 223"/>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4" name="Shape 224"/>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5" name="Shape 225"/>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6" name="Shape 226"/>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7" name="Shape 227"/>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8" name="Shape 228"/>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9" name="Shape 229"/>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0" name="Shape 230"/>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1" name="Shape 231"/>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2" name="Shape 232"/>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3" name="Shape 233"/>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4" name="Shape 234"/>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5" name="Shape 235"/>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6" name="Shape 236"/>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7" name="Shape 237"/>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8" name="Shape 238"/>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9" name="Shape 239"/>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0" name="Shape 240"/>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1" name="Shape 241"/>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2" name="Shape 242"/>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3" name="Shape 243"/>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4" name="Shape 244"/>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5" name="Shape 245"/>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6" name="Shape 246"/>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7" name="Shape 247"/>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8" name="Shape 248"/>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9" name="Shape 249"/>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0" name="Shape 250"/>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1" name="Shape 251"/>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2" name="Shape 252"/>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3" name="Shape 253"/>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4" name="Shape 254"/>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5" name="Shape 255"/>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6" name="Shape 256"/>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7" name="Shape 257"/>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8" name="Shape 258"/>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9" name="Shape 259"/>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0" name="Shape 260"/>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1" name="Shape 261"/>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2" name="Shape 262"/>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3" name="Shape 263"/>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264" name="Shape 264"/>
          <p:cNvSpPr txBox="1">
            <a:spLocks noGrp="1"/>
          </p:cNvSpPr>
          <p:nvPr>
            <p:ph type="ctrTitle"/>
          </p:nvPr>
        </p:nvSpPr>
        <p:spPr>
          <a:xfrm>
            <a:off x="641534" y="4149725"/>
            <a:ext cx="7772400" cy="9683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5" name="Shape 265"/>
          <p:cNvSpPr txBox="1">
            <a:spLocks noGrp="1"/>
          </p:cNvSpPr>
          <p:nvPr>
            <p:ph type="subTitle" idx="1"/>
          </p:nvPr>
        </p:nvSpPr>
        <p:spPr>
          <a:xfrm>
            <a:off x="641534" y="5260975"/>
            <a:ext cx="7772400" cy="1333500"/>
          </a:xfrm>
          <a:prstGeom prst="rect">
            <a:avLst/>
          </a:prstGeom>
          <a:noFill/>
          <a:ln>
            <a:noFill/>
          </a:ln>
        </p:spPr>
        <p:txBody>
          <a:bodyPr spcFirstLastPara="1" wrap="square" lIns="91425" tIns="91425" rIns="91425" bIns="91425" anchor="t" anchorCtr="0"/>
          <a:lstStyle>
            <a:lvl1pPr marR="0" lvl="0" algn="l" rtl="0">
              <a:spcBef>
                <a:spcPts val="440"/>
              </a:spcBef>
              <a:spcAft>
                <a:spcPts val="0"/>
              </a:spcAft>
              <a:buClr>
                <a:schemeClr val="lt1"/>
              </a:buClr>
              <a:buSzPts val="2200"/>
              <a:buFont typeface="Noto Sans Symbols"/>
              <a:buNone/>
              <a:defRPr sz="2200" b="0" i="0" u="none" strike="noStrike" cap="none">
                <a:solidFill>
                  <a:schemeClr val="lt1"/>
                </a:solidFill>
                <a:latin typeface="Arial"/>
                <a:ea typeface="Arial"/>
                <a:cs typeface="Arial"/>
                <a:sym typeface="Arial"/>
              </a:defRPr>
            </a:lvl1pPr>
            <a:lvl2pPr marR="0" lvl="1" algn="ctr" rtl="0">
              <a:spcBef>
                <a:spcPts val="44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2pPr>
            <a:lvl3pPr marR="0" lvl="2" algn="ctr" rtl="0">
              <a:spcBef>
                <a:spcPts val="44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3pPr>
            <a:lvl4pPr marR="0" lvl="3" algn="ctr" rtl="0">
              <a:spcBef>
                <a:spcPts val="44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4pPr>
            <a:lvl5pPr marR="0" lvl="4" algn="ctr" rtl="0">
              <a:spcBef>
                <a:spcPts val="44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Shape 268"/>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2000"/>
              <a:buFont typeface="Noto Sans Symbols"/>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9" name="Shape 26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0" name="Shape 27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1" name="Shape 2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to 2" type="twoObj">
  <p:cSld name="TWO_OBJECTS">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4" name="Shape 274"/>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lstStyle>
            <a:lvl1pPr marL="457200" marR="0" lvl="0" indent="-228600" algn="l" rtl="0">
              <a:spcBef>
                <a:spcPts val="560"/>
              </a:spcBef>
              <a:spcAft>
                <a:spcPts val="0"/>
              </a:spcAft>
              <a:buClr>
                <a:schemeClr val="dk1"/>
              </a:buClr>
              <a:buSzPts val="2800"/>
              <a:buFont typeface="Noto Sans Symbols"/>
              <a:buNone/>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5" name="Shape 275"/>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lstStyle>
            <a:lvl1pPr marL="457200" marR="0" lvl="0" indent="-228600" algn="l" rtl="0">
              <a:spcBef>
                <a:spcPts val="560"/>
              </a:spcBef>
              <a:spcAft>
                <a:spcPts val="0"/>
              </a:spcAft>
              <a:buClr>
                <a:schemeClr val="dk1"/>
              </a:buClr>
              <a:buSzPts val="2800"/>
              <a:buFont typeface="Noto Sans Symbols"/>
              <a:buNone/>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6" name="Shape 27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1" name="Shape 281"/>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Noto Sans Symbols"/>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2" name="Shape 282"/>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2400"/>
              <a:buFont typeface="Noto Sans Symbols"/>
              <a:buNone/>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83" name="Shape 283"/>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Noto Sans Symbols"/>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2400"/>
              <a:buFont typeface="Noto Sans Symbols"/>
              <a:buNone/>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0" name="Shape 29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Shape 29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Shape 2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uoto" type="blank">
  <p:cSld name="BLANK">
    <p:spTree>
      <p:nvGrpSpPr>
        <p:cNvPr id="1" name="Shape 293"/>
        <p:cNvGrpSpPr/>
        <p:nvPr/>
      </p:nvGrpSpPr>
      <p:grpSpPr>
        <a:xfrm>
          <a:off x="0" y="0"/>
          <a:ext cx="0" cy="0"/>
          <a:chOff x="0" y="0"/>
          <a:chExt cx="0" cy="0"/>
        </a:xfrm>
      </p:grpSpPr>
      <p:sp>
        <p:nvSpPr>
          <p:cNvPr id="294" name="Shape 29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5" name="Shape 29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6" name="Shape 2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9" name="Shape 29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228600" algn="l" rtl="0">
              <a:spcBef>
                <a:spcPts val="640"/>
              </a:spcBef>
              <a:spcAft>
                <a:spcPts val="0"/>
              </a:spcAft>
              <a:buClr>
                <a:schemeClr val="dk1"/>
              </a:buClr>
              <a:buSzPts val="3200"/>
              <a:buFont typeface="Noto Sans Symbols"/>
              <a:buNone/>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Noto Sans Symbols"/>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01" name="Shape 30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2" name="Shape 30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88521" y="139166"/>
            <a:ext cx="8581043" cy="840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457200" y="1600200"/>
            <a:ext cx="8143452" cy="4525963"/>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lockchain.com/explor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2RShPGAZqM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onlinemd5.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blockchain.com/it/btc/block/000000000000000000169176f5daf7c52fed81797b57113000da63233d43f306"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etherscan.io/address/0x00000000219ab540356cbb839cbe05303d7705f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blockchain.com/explorer/blocks/btc/78279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Shape 404"/>
          <p:cNvPicPr preferRelativeResize="0"/>
          <p:nvPr/>
        </p:nvPicPr>
        <p:blipFill rotWithShape="1">
          <a:blip r:embed="rId3">
            <a:alphaModFix/>
          </a:blip>
          <a:srcRect t="17598" b="14682"/>
          <a:stretch/>
        </p:blipFill>
        <p:spPr>
          <a:xfrm>
            <a:off x="0" y="0"/>
            <a:ext cx="9144000" cy="4149725"/>
          </a:xfrm>
          <a:prstGeom prst="rect">
            <a:avLst/>
          </a:prstGeom>
          <a:noFill/>
          <a:ln>
            <a:noFill/>
          </a:ln>
        </p:spPr>
      </p:pic>
      <p:sp>
        <p:nvSpPr>
          <p:cNvPr id="405" name="Shape 405"/>
          <p:cNvSpPr txBox="1">
            <a:spLocks noGrp="1"/>
          </p:cNvSpPr>
          <p:nvPr>
            <p:ph type="ctrTitle" idx="4294967295"/>
          </p:nvPr>
        </p:nvSpPr>
        <p:spPr>
          <a:xfrm>
            <a:off x="641534" y="4149725"/>
            <a:ext cx="7772400" cy="9683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Arial"/>
              <a:buNone/>
            </a:pPr>
            <a:r>
              <a:rPr lang="it-IT" sz="2800" b="1" i="0" u="none" strike="noStrike" cap="none">
                <a:solidFill>
                  <a:schemeClr val="lt1"/>
                </a:solidFill>
                <a:latin typeface="Arial"/>
                <a:ea typeface="Arial"/>
                <a:cs typeface="Arial"/>
                <a:sym typeface="Arial"/>
              </a:rPr>
              <a:t>Titolo presentazione</a:t>
            </a:r>
            <a:br>
              <a:rPr lang="it-IT" sz="2800" b="1" i="0" u="none" strike="noStrike" cap="none">
                <a:solidFill>
                  <a:schemeClr val="lt1"/>
                </a:solidFill>
                <a:latin typeface="Arial"/>
                <a:ea typeface="Arial"/>
                <a:cs typeface="Arial"/>
                <a:sym typeface="Arial"/>
              </a:rPr>
            </a:br>
            <a:r>
              <a:rPr lang="it-IT" sz="2800" b="1" i="0" u="none" strike="noStrike" cap="none">
                <a:solidFill>
                  <a:schemeClr val="lt1"/>
                </a:solidFill>
                <a:latin typeface="Arial"/>
                <a:ea typeface="Arial"/>
                <a:cs typeface="Arial"/>
                <a:sym typeface="Arial"/>
              </a:rPr>
              <a:t>sottotitolo</a:t>
            </a:r>
            <a:endParaRPr/>
          </a:p>
        </p:txBody>
      </p:sp>
      <p:sp>
        <p:nvSpPr>
          <p:cNvPr id="406" name="Shape 406"/>
          <p:cNvSpPr txBox="1">
            <a:spLocks noGrp="1"/>
          </p:cNvSpPr>
          <p:nvPr>
            <p:ph type="subTitle" idx="4294967295"/>
          </p:nvPr>
        </p:nvSpPr>
        <p:spPr>
          <a:xfrm>
            <a:off x="641534" y="5118100"/>
            <a:ext cx="7772400" cy="133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200"/>
              <a:buFont typeface="Noto Sans Symbols"/>
              <a:buNone/>
            </a:pPr>
            <a:r>
              <a:rPr lang="it-IT" sz="2200" b="1" i="0" u="none" strike="noStrike" cap="none">
                <a:solidFill>
                  <a:schemeClr val="lt1"/>
                </a:solidFill>
                <a:latin typeface="Arial"/>
                <a:ea typeface="Arial"/>
                <a:cs typeface="Arial"/>
                <a:sym typeface="Arial"/>
              </a:rPr>
              <a:t>Milano, XX mese 20XX</a:t>
            </a:r>
            <a:endParaRPr/>
          </a:p>
          <a:p>
            <a:pPr marL="0" marR="0" lvl="0" indent="0" algn="l" rtl="0">
              <a:spcBef>
                <a:spcPts val="440"/>
              </a:spcBef>
              <a:spcAft>
                <a:spcPts val="0"/>
              </a:spcAft>
              <a:buClr>
                <a:schemeClr val="dk1"/>
              </a:buClr>
              <a:buSzPts val="2200"/>
              <a:buFont typeface="Noto Sans Symbols"/>
              <a:buNone/>
            </a:pPr>
            <a:endParaRPr sz="2200" b="0" i="0" u="none" strike="noStrike" cap="none">
              <a:solidFill>
                <a:schemeClr val="dk1"/>
              </a:solidFill>
              <a:latin typeface="Arial"/>
              <a:ea typeface="Arial"/>
              <a:cs typeface="Arial"/>
              <a:sym typeface="Arial"/>
            </a:endParaRPr>
          </a:p>
        </p:txBody>
      </p:sp>
      <p:sp>
        <p:nvSpPr>
          <p:cNvPr id="408" name="Shape 408"/>
          <p:cNvSpPr/>
          <p:nvPr/>
        </p:nvSpPr>
        <p:spPr>
          <a:xfrm>
            <a:off x="0" y="3832224"/>
            <a:ext cx="9144000" cy="3025776"/>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9" name="Shape 409"/>
          <p:cNvGrpSpPr/>
          <p:nvPr/>
        </p:nvGrpSpPr>
        <p:grpSpPr>
          <a:xfrm>
            <a:off x="48007" y="3816351"/>
            <a:ext cx="9036648" cy="180000"/>
            <a:chOff x="1218340" y="275867"/>
            <a:chExt cx="17715122" cy="567843"/>
          </a:xfrm>
        </p:grpSpPr>
        <p:cxnSp>
          <p:nvCxnSpPr>
            <p:cNvPr id="410" name="Shape 410"/>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1" name="Shape 411"/>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2" name="Shape 412"/>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3" name="Shape 413"/>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4" name="Shape 414"/>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5" name="Shape 415"/>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6" name="Shape 416"/>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7" name="Shape 417"/>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8" name="Shape 418"/>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9" name="Shape 419"/>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0" name="Shape 420"/>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1" name="Shape 421"/>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2" name="Shape 422"/>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3" name="Shape 423"/>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4" name="Shape 424"/>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5" name="Shape 425"/>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6" name="Shape 426"/>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7" name="Shape 427"/>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8" name="Shape 428"/>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9" name="Shape 429"/>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0" name="Shape 430"/>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1" name="Shape 431"/>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2" name="Shape 432"/>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3" name="Shape 433"/>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4" name="Shape 434"/>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5" name="Shape 435"/>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6" name="Shape 436"/>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7" name="Shape 437"/>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8" name="Shape 438"/>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9" name="Shape 439"/>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0" name="Shape 440"/>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1" name="Shape 441"/>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2" name="Shape 442"/>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3" name="Shape 443"/>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4" name="Shape 444"/>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5" name="Shape 445"/>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6" name="Shape 446"/>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7" name="Shape 447"/>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8" name="Shape 448"/>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9" name="Shape 449"/>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0" name="Shape 450"/>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1" name="Shape 451"/>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2" name="Shape 452"/>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3" name="Shape 453"/>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4" name="Shape 454"/>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5" name="Shape 455"/>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6" name="Shape 456"/>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7" name="Shape 457"/>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8" name="Shape 458"/>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9" name="Shape 459"/>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0" name="Shape 460"/>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1" name="Shape 461"/>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2" name="Shape 462"/>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3" name="Shape 463"/>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4" name="Shape 464"/>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5" name="Shape 465"/>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6" name="Shape 466"/>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7" name="Shape 467"/>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8" name="Shape 468"/>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9" name="Shape 469"/>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0" name="Shape 470"/>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1" name="Shape 471"/>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2" name="Shape 472"/>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3" name="Shape 473"/>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4" name="Shape 474"/>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5" name="Shape 475"/>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6" name="Shape 476"/>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7" name="Shape 477"/>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8" name="Shape 478"/>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9" name="Shape 479"/>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0" name="Shape 480"/>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1" name="Shape 481"/>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2" name="Shape 482"/>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3" name="Shape 483"/>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4" name="Shape 484"/>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5" name="Shape 485"/>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6" name="Shape 486"/>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7" name="Shape 487"/>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8" name="Shape 488"/>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9" name="Shape 489"/>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0" name="Shape 490"/>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1" name="Shape 491"/>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2" name="Shape 492"/>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3" name="Shape 493"/>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4" name="Shape 494"/>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5" name="Shape 495"/>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6" name="Shape 496"/>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7" name="Shape 497"/>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8" name="Shape 498"/>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9" name="Shape 499"/>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0" name="Shape 500"/>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1" name="Shape 501"/>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2" name="Shape 502"/>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3" name="Shape 503"/>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4" name="Shape 504"/>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5" name="Shape 505"/>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6" name="Shape 506"/>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7" name="Shape 507"/>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8" name="Shape 508"/>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9" name="Shape 509"/>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0" name="Shape 510"/>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1" name="Shape 511"/>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2" name="Shape 512"/>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3" name="Shape 513"/>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4" name="Shape 514"/>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5" name="Shape 515"/>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6" name="Shape 516"/>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7" name="Shape 517"/>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8" name="Shape 518"/>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9" name="Shape 519"/>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0" name="Shape 520"/>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1" name="Shape 521"/>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2" name="Shape 522"/>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3" name="Shape 523"/>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4" name="Shape 524"/>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5" name="Shape 525"/>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6" name="Shape 526"/>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7" name="Shape 527"/>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8" name="Shape 528"/>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9" name="Shape 529"/>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530" name="Shape 530"/>
          <p:cNvSpPr txBox="1"/>
          <p:nvPr/>
        </p:nvSpPr>
        <p:spPr>
          <a:xfrm>
            <a:off x="685800" y="4847603"/>
            <a:ext cx="7772400" cy="1036908"/>
          </a:xfrm>
          <a:prstGeom prst="rect">
            <a:avLst/>
          </a:prstGeom>
          <a:noFill/>
          <a:ln>
            <a:noFill/>
          </a:ln>
        </p:spPr>
        <p:txBody>
          <a:bodyPr spcFirstLastPara="1" wrap="square" lIns="91425" tIns="45700" rIns="91425" bIns="45700" anchor="t" anchorCtr="0">
            <a:noAutofit/>
          </a:bodyPr>
          <a:lstStyle/>
          <a:p>
            <a:pPr lvl="0" algn="ctr">
              <a:buClr>
                <a:schemeClr val="lt1"/>
              </a:buClr>
              <a:buSzPts val="3600"/>
            </a:pPr>
            <a:r>
              <a:rPr lang="it-IT" sz="3600" dirty="0">
                <a:solidFill>
                  <a:schemeClr val="lt1"/>
                </a:solidFill>
              </a:rPr>
              <a:t>Blockchain</a:t>
            </a:r>
            <a:endParaRPr sz="3600" b="1" i="0" u="none" strike="noStrike" cap="none" dirty="0">
              <a:solidFill>
                <a:schemeClr val="lt1"/>
              </a:solidFill>
              <a:latin typeface="Arial"/>
              <a:ea typeface="Arial"/>
              <a:cs typeface="Arial"/>
              <a:sym typeface="Arial"/>
            </a:endParaRPr>
          </a:p>
        </p:txBody>
      </p:sp>
      <p:sp>
        <p:nvSpPr>
          <p:cNvPr id="531" name="Shape 531"/>
          <p:cNvSpPr txBox="1"/>
          <p:nvPr/>
        </p:nvSpPr>
        <p:spPr>
          <a:xfrm>
            <a:off x="807391" y="6068311"/>
            <a:ext cx="7772400" cy="54099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200"/>
              <a:buFont typeface="Noto Sans Symbols"/>
              <a:buNone/>
            </a:pPr>
            <a:r>
              <a:rPr lang="it-IT" sz="2200" b="0" i="0" u="none" strike="noStrike" cap="none" dirty="0">
                <a:solidFill>
                  <a:schemeClr val="lt1"/>
                </a:solidFill>
                <a:latin typeface="Arial"/>
                <a:ea typeface="Arial"/>
                <a:cs typeface="Arial"/>
                <a:sym typeface="Arial"/>
              </a:rPr>
              <a:t>Fintech</a:t>
            </a:r>
            <a:endParaRPr dirty="0"/>
          </a:p>
          <a:p>
            <a:pPr marL="0" marR="0" lvl="0" indent="0" algn="ctr" rtl="0">
              <a:spcBef>
                <a:spcPts val="440"/>
              </a:spcBef>
              <a:spcAft>
                <a:spcPts val="0"/>
              </a:spcAft>
              <a:buClr>
                <a:srgbClr val="888888"/>
              </a:buClr>
              <a:buSzPts val="2200"/>
              <a:buFont typeface="Noto Sans Symbols"/>
              <a:buNone/>
            </a:pPr>
            <a:endParaRPr sz="2200" b="0" i="0" u="none" strike="noStrike" cap="none" dirty="0">
              <a:solidFill>
                <a:schemeClr val="lt1"/>
              </a:solidFill>
              <a:latin typeface="Arial"/>
              <a:ea typeface="Arial"/>
              <a:cs typeface="Arial"/>
              <a:sym typeface="Arial"/>
            </a:endParaRPr>
          </a:p>
        </p:txBody>
      </p:sp>
      <p:sp>
        <p:nvSpPr>
          <p:cNvPr id="532" name="Shape 532"/>
          <p:cNvSpPr txBox="1"/>
          <p:nvPr/>
        </p:nvSpPr>
        <p:spPr>
          <a:xfrm>
            <a:off x="534407" y="4233060"/>
            <a:ext cx="7772400" cy="54099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200"/>
              <a:buFont typeface="Noto Sans Symbols"/>
              <a:buNone/>
            </a:pPr>
            <a:r>
              <a:rPr lang="it-IT" sz="2200" b="0" i="0" u="none" strike="noStrike" cap="none">
                <a:solidFill>
                  <a:schemeClr val="lt1"/>
                </a:solidFill>
                <a:latin typeface="Arial"/>
                <a:ea typeface="Arial"/>
                <a:cs typeface="Arial"/>
                <a:sym typeface="Arial"/>
              </a:rPr>
              <a:t>D.Marazzina</a:t>
            </a:r>
            <a:endParaRPr sz="2200" b="0" i="0" u="none" strike="noStrike" cap="none">
              <a:solidFill>
                <a:schemeClr val="lt1"/>
              </a:solidFill>
              <a:latin typeface="Arial"/>
              <a:ea typeface="Arial"/>
              <a:cs typeface="Arial"/>
              <a:sym typeface="Arial"/>
            </a:endParaRPr>
          </a:p>
          <a:p>
            <a:pPr marL="0" marR="0" lvl="0" indent="0" algn="ctr" rtl="0">
              <a:spcBef>
                <a:spcPts val="440"/>
              </a:spcBef>
              <a:spcAft>
                <a:spcPts val="0"/>
              </a:spcAft>
              <a:buClr>
                <a:srgbClr val="888888"/>
              </a:buClr>
              <a:buSzPts val="2200"/>
              <a:buFont typeface="Noto Sans Symbols"/>
              <a:buNone/>
            </a:pPr>
            <a:endParaRPr sz="22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Bitcoin</a:t>
            </a:r>
            <a:endParaRPr sz="2200" b="1" i="0" u="none" strike="noStrike" cap="none">
              <a:solidFill>
                <a:schemeClr val="lt1"/>
              </a:solidFill>
              <a:latin typeface="Arial"/>
              <a:ea typeface="Arial"/>
              <a:cs typeface="Arial"/>
              <a:sym typeface="Arial"/>
            </a:endParaRPr>
          </a:p>
        </p:txBody>
      </p:sp>
      <p:sp>
        <p:nvSpPr>
          <p:cNvPr id="549" name="Shape 549"/>
          <p:cNvSpPr txBox="1">
            <a:spLocks noGrp="1"/>
          </p:cNvSpPr>
          <p:nvPr>
            <p:ph type="body" idx="1"/>
          </p:nvPr>
        </p:nvSpPr>
        <p:spPr>
          <a:xfrm>
            <a:off x="288521" y="1402237"/>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Bitcoin is an electronic currency created in 2009, the inventor of which is known under the pseudonym Satoshi Nakamoto</a:t>
            </a: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It is one of the first cryptocurrency implementations: a </a:t>
            </a:r>
            <a:r>
              <a:rPr lang="en-US" sz="2200" b="0" i="0" u="none" strike="noStrike" cap="none" dirty="0">
                <a:solidFill>
                  <a:srgbClr val="FF0000"/>
                </a:solidFill>
                <a:latin typeface="Arial"/>
                <a:ea typeface="Arial"/>
                <a:cs typeface="Arial"/>
                <a:sym typeface="Arial"/>
              </a:rPr>
              <a:t>decentralized</a:t>
            </a:r>
            <a:r>
              <a:rPr lang="en-US" sz="2200" b="0" i="0" u="none" strike="noStrike" cap="none" dirty="0">
                <a:solidFill>
                  <a:schemeClr val="dk1"/>
                </a:solidFill>
                <a:latin typeface="Arial"/>
                <a:ea typeface="Arial"/>
                <a:cs typeface="Arial"/>
                <a:sym typeface="Arial"/>
              </a:rPr>
              <a:t> digital currency that is based on the principles of </a:t>
            </a:r>
            <a:r>
              <a:rPr lang="en-US" sz="2200" b="0" i="0" u="none" strike="noStrike" cap="none" dirty="0">
                <a:solidFill>
                  <a:srgbClr val="FF0000"/>
                </a:solidFill>
                <a:latin typeface="Arial"/>
                <a:ea typeface="Arial"/>
                <a:cs typeface="Arial"/>
                <a:sym typeface="Arial"/>
              </a:rPr>
              <a:t>cryptography</a:t>
            </a:r>
            <a:r>
              <a:rPr lang="en-US" sz="2200" b="0" i="0" u="none" strike="noStrike" cap="none" dirty="0">
                <a:solidFill>
                  <a:schemeClr val="dk1"/>
                </a:solidFill>
                <a:latin typeface="Arial"/>
                <a:ea typeface="Arial"/>
                <a:cs typeface="Arial"/>
                <a:sym typeface="Arial"/>
              </a:rPr>
              <a:t> to validate transactions and to </a:t>
            </a:r>
            <a:r>
              <a:rPr lang="en-US" sz="2200" b="0" i="0" u="none" strike="noStrike" cap="none" dirty="0">
                <a:solidFill>
                  <a:srgbClr val="FF0000"/>
                </a:solidFill>
                <a:latin typeface="Arial"/>
                <a:ea typeface="Arial"/>
                <a:cs typeface="Arial"/>
                <a:sym typeface="Arial"/>
              </a:rPr>
              <a:t>generate</a:t>
            </a:r>
            <a:r>
              <a:rPr lang="en-US" sz="2200" b="0" i="0" u="none" strike="noStrike" cap="none" dirty="0">
                <a:solidFill>
                  <a:schemeClr val="dk1"/>
                </a:solidFill>
                <a:latin typeface="Arial"/>
                <a:ea typeface="Arial"/>
                <a:cs typeface="Arial"/>
                <a:sym typeface="Arial"/>
              </a:rPr>
              <a:t> money.</a:t>
            </a:r>
            <a:endParaRPr sz="2200" b="0" i="0" u="none" strike="noStrike" cap="none" dirty="0">
              <a:solidFill>
                <a:schemeClr val="dk1"/>
              </a:solidFill>
              <a:latin typeface="Arial"/>
              <a:ea typeface="Arial"/>
              <a:cs typeface="Arial"/>
              <a:sym typeface="Arial"/>
            </a:endParaRPr>
          </a:p>
        </p:txBody>
      </p:sp>
      <p:pic>
        <p:nvPicPr>
          <p:cNvPr id="2050" name="Picture 2" descr="Risultati immagini per bitcoin">
            <a:extLst>
              <a:ext uri="{FF2B5EF4-FFF2-40B4-BE49-F238E27FC236}">
                <a16:creationId xmlns:a16="http://schemas.microsoft.com/office/drawing/2014/main" id="{E367E351-216A-40AB-87BC-8E7994BCF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050" y="4105030"/>
            <a:ext cx="1438275" cy="143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F3E0D-762C-4959-B7FA-3788A02C2912}"/>
              </a:ext>
            </a:extLst>
          </p:cNvPr>
          <p:cNvSpPr>
            <a:spLocks noGrp="1"/>
          </p:cNvSpPr>
          <p:nvPr>
            <p:ph type="title"/>
          </p:nvPr>
        </p:nvSpPr>
        <p:spPr/>
        <p:txBody>
          <a:bodyPr/>
          <a:lstStyle/>
          <a:p>
            <a:r>
              <a:rPr lang="it-IT" dirty="0"/>
              <a:t>Keywords</a:t>
            </a:r>
          </a:p>
        </p:txBody>
      </p:sp>
      <p:sp>
        <p:nvSpPr>
          <p:cNvPr id="3" name="Segnaposto testo 2">
            <a:extLst>
              <a:ext uri="{FF2B5EF4-FFF2-40B4-BE49-F238E27FC236}">
                <a16:creationId xmlns:a16="http://schemas.microsoft.com/office/drawing/2014/main" id="{25826347-94FA-47E1-8DE0-33995267EBB0}"/>
              </a:ext>
            </a:extLst>
          </p:cNvPr>
          <p:cNvSpPr>
            <a:spLocks noGrp="1"/>
          </p:cNvSpPr>
          <p:nvPr>
            <p:ph type="body" idx="1"/>
          </p:nvPr>
        </p:nvSpPr>
        <p:spPr/>
        <p:txBody>
          <a:bodyPr/>
          <a:lstStyle/>
          <a:p>
            <a:pPr marL="685800" indent="-457200">
              <a:buAutoNum type="arabicParenR"/>
            </a:pPr>
            <a:r>
              <a:rPr lang="en-US" dirty="0"/>
              <a:t>Consensus mechanism for lack of trust</a:t>
            </a:r>
          </a:p>
          <a:p>
            <a:pPr marL="685800" indent="-457200">
              <a:buAutoNum type="arabicParenR"/>
            </a:pPr>
            <a:r>
              <a:rPr lang="en-US" dirty="0"/>
              <a:t>Decentralized database</a:t>
            </a:r>
          </a:p>
          <a:p>
            <a:pPr marL="685800" indent="-457200">
              <a:buAutoNum type="arabicParenR"/>
            </a:pPr>
            <a:r>
              <a:rPr lang="en-US" dirty="0"/>
              <a:t>Cryptography</a:t>
            </a:r>
          </a:p>
          <a:p>
            <a:pPr marL="685800" indent="-457200">
              <a:buAutoNum type="arabicParenR"/>
            </a:pPr>
            <a:r>
              <a:rPr lang="en-US" dirty="0"/>
              <a:t>Generation of new money</a:t>
            </a:r>
            <a:endParaRPr lang="it-IT" dirty="0"/>
          </a:p>
        </p:txBody>
      </p:sp>
    </p:spTree>
    <p:extLst>
      <p:ext uri="{BB962C8B-B14F-4D97-AF65-F5344CB8AC3E}">
        <p14:creationId xmlns:p14="http://schemas.microsoft.com/office/powerpoint/2010/main" val="30194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F3E0D-762C-4959-B7FA-3788A02C2912}"/>
              </a:ext>
            </a:extLst>
          </p:cNvPr>
          <p:cNvSpPr>
            <a:spLocks noGrp="1"/>
          </p:cNvSpPr>
          <p:nvPr>
            <p:ph type="title"/>
          </p:nvPr>
        </p:nvSpPr>
        <p:spPr/>
        <p:txBody>
          <a:bodyPr/>
          <a:lstStyle/>
          <a:p>
            <a:r>
              <a:rPr lang="it-IT" dirty="0"/>
              <a:t>Keywords</a:t>
            </a:r>
          </a:p>
        </p:txBody>
      </p:sp>
      <p:sp>
        <p:nvSpPr>
          <p:cNvPr id="3" name="Segnaposto testo 2">
            <a:extLst>
              <a:ext uri="{FF2B5EF4-FFF2-40B4-BE49-F238E27FC236}">
                <a16:creationId xmlns:a16="http://schemas.microsoft.com/office/drawing/2014/main" id="{25826347-94FA-47E1-8DE0-33995267EBB0}"/>
              </a:ext>
            </a:extLst>
          </p:cNvPr>
          <p:cNvSpPr>
            <a:spLocks noGrp="1"/>
          </p:cNvSpPr>
          <p:nvPr>
            <p:ph type="body" idx="1"/>
          </p:nvPr>
        </p:nvSpPr>
        <p:spPr/>
        <p:txBody>
          <a:bodyPr/>
          <a:lstStyle/>
          <a:p>
            <a:pPr marL="685800" indent="-457200">
              <a:buAutoNum type="arabicParenR"/>
            </a:pPr>
            <a:r>
              <a:rPr lang="en-US" dirty="0"/>
              <a:t>Consensus mechanism for lack of trust</a:t>
            </a:r>
          </a:p>
          <a:p>
            <a:pPr marL="685800" indent="-457200">
              <a:buAutoNum type="arabicParenR"/>
            </a:pPr>
            <a:r>
              <a:rPr lang="en-US" dirty="0"/>
              <a:t>Decentralized database</a:t>
            </a:r>
          </a:p>
          <a:p>
            <a:pPr marL="685800" indent="-457200">
              <a:buAutoNum type="arabicParenR"/>
            </a:pPr>
            <a:r>
              <a:rPr lang="en-US" dirty="0"/>
              <a:t>Cryptography</a:t>
            </a:r>
          </a:p>
          <a:p>
            <a:pPr marL="685800" indent="-457200">
              <a:buAutoNum type="arabicParenR"/>
            </a:pPr>
            <a:r>
              <a:rPr lang="en-US" strike="dblStrike" dirty="0"/>
              <a:t>Generation of new money</a:t>
            </a:r>
            <a:endParaRPr lang="it-IT" strike="dblStrike" dirty="0"/>
          </a:p>
        </p:txBody>
      </p:sp>
      <p:cxnSp>
        <p:nvCxnSpPr>
          <p:cNvPr id="5" name="Connettore 2 4">
            <a:extLst>
              <a:ext uri="{FF2B5EF4-FFF2-40B4-BE49-F238E27FC236}">
                <a16:creationId xmlns:a16="http://schemas.microsoft.com/office/drawing/2014/main" id="{9EDBC0B9-905F-4A56-B426-AB57A3A4D5E3}"/>
              </a:ext>
            </a:extLst>
          </p:cNvPr>
          <p:cNvCxnSpPr>
            <a:cxnSpLocks/>
          </p:cNvCxnSpPr>
          <p:nvPr/>
        </p:nvCxnSpPr>
        <p:spPr>
          <a:xfrm flipV="1">
            <a:off x="4634144" y="2130641"/>
            <a:ext cx="870011" cy="949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54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Keyword: </a:t>
            </a:r>
            <a:r>
              <a:rPr lang="it-IT" dirty="0" err="1"/>
              <a:t>Decentralization</a:t>
            </a:r>
            <a:endParaRPr lang="it-IT" dirty="0"/>
          </a:p>
        </p:txBody>
      </p:sp>
      <p:sp>
        <p:nvSpPr>
          <p:cNvPr id="3" name="Segnaposto testo 2"/>
          <p:cNvSpPr>
            <a:spLocks noGrp="1"/>
          </p:cNvSpPr>
          <p:nvPr>
            <p:ph type="body" idx="1"/>
          </p:nvPr>
        </p:nvSpPr>
        <p:spPr>
          <a:xfrm>
            <a:off x="545838" y="1325880"/>
            <a:ext cx="8323726" cy="4525963"/>
          </a:xfrm>
        </p:spPr>
        <p:txBody>
          <a:bodyPr/>
          <a:lstStyle/>
          <a:p>
            <a:pPr marL="571500" indent="-342900">
              <a:buFont typeface="Arial" panose="020B0604020202020204" pitchFamily="34" charset="0"/>
              <a:buChar char="•"/>
            </a:pPr>
            <a:r>
              <a:rPr lang="en-US" sz="2000" dirty="0"/>
              <a:t>Politically decentralized: Bitcoin is not controlled by a specific entity.</a:t>
            </a:r>
          </a:p>
          <a:p>
            <a:pPr marL="571500" indent="-342900">
              <a:buFont typeface="Arial" panose="020B0604020202020204" pitchFamily="34" charset="0"/>
              <a:buChar char="•"/>
            </a:pPr>
            <a:r>
              <a:rPr lang="en-US" sz="2000" dirty="0"/>
              <a:t>Architecturally decentralized (or distributed): Bitcoin lives on machines spread across the entire planet.</a:t>
            </a:r>
          </a:p>
          <a:p>
            <a:pPr marL="571500" indent="-342900">
              <a:buFont typeface="Arial" panose="020B0604020202020204" pitchFamily="34" charset="0"/>
              <a:buChar char="•"/>
            </a:pPr>
            <a:r>
              <a:rPr lang="en-US" sz="2000" dirty="0"/>
              <a:t>Logically centralized: all machines that Bitcoin lives on agree on a shared status (e.g. how many bitcoins each has).</a:t>
            </a:r>
          </a:p>
          <a:p>
            <a:pPr marL="571500" indent="-342900">
              <a:buFont typeface="Arial" panose="020B0604020202020204" pitchFamily="34" charset="0"/>
              <a:buChar char="•"/>
            </a:pPr>
            <a:endParaRPr lang="en-US" sz="2000" dirty="0"/>
          </a:p>
          <a:p>
            <a:pPr marL="228600" indent="0"/>
            <a:r>
              <a:rPr lang="en-US" sz="2000" dirty="0"/>
              <a:t>A blockchain is a distributed (or architecturally decentralized) and politically decentralized database managed by a peer to peer network through distributed consensus mechanisms (in order to agree on a shared state, as logically centralized).</a:t>
            </a:r>
            <a:endParaRPr lang="it-IT" dirty="0"/>
          </a:p>
        </p:txBody>
      </p:sp>
    </p:spTree>
    <p:extLst>
      <p:ext uri="{BB962C8B-B14F-4D97-AF65-F5344CB8AC3E}">
        <p14:creationId xmlns:p14="http://schemas.microsoft.com/office/powerpoint/2010/main" val="251345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D18DA1-9568-43E9-B0C0-D40AA72BF9F6}"/>
              </a:ext>
            </a:extLst>
          </p:cNvPr>
          <p:cNvSpPr>
            <a:spLocks noGrp="1"/>
          </p:cNvSpPr>
          <p:nvPr>
            <p:ph type="title"/>
          </p:nvPr>
        </p:nvSpPr>
        <p:spPr/>
        <p:txBody>
          <a:bodyPr/>
          <a:lstStyle/>
          <a:p>
            <a:r>
              <a:rPr lang="it-IT" dirty="0"/>
              <a:t>Bitcoin </a:t>
            </a:r>
            <a:r>
              <a:rPr lang="it-IT" dirty="0" err="1"/>
              <a:t>explorer</a:t>
            </a:r>
            <a:endParaRPr lang="it-IT" dirty="0"/>
          </a:p>
        </p:txBody>
      </p:sp>
      <p:sp>
        <p:nvSpPr>
          <p:cNvPr id="3" name="Segnaposto testo 2">
            <a:extLst>
              <a:ext uri="{FF2B5EF4-FFF2-40B4-BE49-F238E27FC236}">
                <a16:creationId xmlns:a16="http://schemas.microsoft.com/office/drawing/2014/main" id="{1AC08493-F295-4757-BE0B-A9A3681816CD}"/>
              </a:ext>
            </a:extLst>
          </p:cNvPr>
          <p:cNvSpPr>
            <a:spLocks noGrp="1"/>
          </p:cNvSpPr>
          <p:nvPr>
            <p:ph type="body" idx="1"/>
          </p:nvPr>
        </p:nvSpPr>
        <p:spPr/>
        <p:txBody>
          <a:bodyPr/>
          <a:lstStyle/>
          <a:p>
            <a:r>
              <a:rPr lang="it-IT" dirty="0">
                <a:hlinkClick r:id="rId2"/>
              </a:rPr>
              <a:t>https://www.blockchain.com/explorer</a:t>
            </a:r>
            <a:endParaRPr lang="it-IT" dirty="0"/>
          </a:p>
          <a:p>
            <a:endParaRPr lang="it-IT" dirty="0"/>
          </a:p>
        </p:txBody>
      </p:sp>
      <p:pic>
        <p:nvPicPr>
          <p:cNvPr id="4" name="Immagine 3">
            <a:extLst>
              <a:ext uri="{FF2B5EF4-FFF2-40B4-BE49-F238E27FC236}">
                <a16:creationId xmlns:a16="http://schemas.microsoft.com/office/drawing/2014/main" id="{CA5AC43D-5D34-4C6F-B796-CC30ABD14747}"/>
              </a:ext>
            </a:extLst>
          </p:cNvPr>
          <p:cNvPicPr>
            <a:picLocks noChangeAspect="1"/>
          </p:cNvPicPr>
          <p:nvPr/>
        </p:nvPicPr>
        <p:blipFill>
          <a:blip r:embed="rId3"/>
          <a:stretch>
            <a:fillRect/>
          </a:stretch>
        </p:blipFill>
        <p:spPr>
          <a:xfrm>
            <a:off x="105757" y="2201060"/>
            <a:ext cx="8581043" cy="3925103"/>
          </a:xfrm>
          <a:prstGeom prst="rect">
            <a:avLst/>
          </a:prstGeom>
        </p:spPr>
      </p:pic>
    </p:spTree>
    <p:extLst>
      <p:ext uri="{BB962C8B-B14F-4D97-AF65-F5344CB8AC3E}">
        <p14:creationId xmlns:p14="http://schemas.microsoft.com/office/powerpoint/2010/main" val="2700585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63859-4465-4FCA-846D-05AEC5DC6AAC}"/>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FDBE4CE4-14E5-4F05-85EC-EF339A05252B}"/>
              </a:ext>
            </a:extLst>
          </p:cNvPr>
          <p:cNvSpPr>
            <a:spLocks noGrp="1"/>
          </p:cNvSpPr>
          <p:nvPr>
            <p:ph type="body" idx="1"/>
          </p:nvPr>
        </p:nvSpPr>
        <p:spPr/>
        <p:txBody>
          <a:bodyPr/>
          <a:lstStyle/>
          <a:p>
            <a:endParaRPr lang="it-IT" dirty="0"/>
          </a:p>
        </p:txBody>
      </p:sp>
      <p:pic>
        <p:nvPicPr>
          <p:cNvPr id="6" name="Immagine 5" descr="Immagine che contiene testo&#10;&#10;Descrizione generata automaticamente">
            <a:extLst>
              <a:ext uri="{FF2B5EF4-FFF2-40B4-BE49-F238E27FC236}">
                <a16:creationId xmlns:a16="http://schemas.microsoft.com/office/drawing/2014/main" id="{D8FDC407-72F6-442D-804F-410A4AA5C048}"/>
              </a:ext>
            </a:extLst>
          </p:cNvPr>
          <p:cNvPicPr>
            <a:picLocks noChangeAspect="1"/>
          </p:cNvPicPr>
          <p:nvPr/>
        </p:nvPicPr>
        <p:blipFill>
          <a:blip r:embed="rId2"/>
          <a:stretch>
            <a:fillRect/>
          </a:stretch>
        </p:blipFill>
        <p:spPr>
          <a:xfrm>
            <a:off x="0" y="907129"/>
            <a:ext cx="9144000" cy="5043742"/>
          </a:xfrm>
          <a:prstGeom prst="rect">
            <a:avLst/>
          </a:prstGeom>
        </p:spPr>
      </p:pic>
    </p:spTree>
    <p:extLst>
      <p:ext uri="{BB962C8B-B14F-4D97-AF65-F5344CB8AC3E}">
        <p14:creationId xmlns:p14="http://schemas.microsoft.com/office/powerpoint/2010/main" val="87934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2" name="Shape 562"/>
          <p:cNvSpPr txBox="1">
            <a:spLocks noGrp="1"/>
          </p:cNvSpPr>
          <p:nvPr>
            <p:ph type="body" idx="1"/>
          </p:nvPr>
        </p:nvSpPr>
        <p:spPr>
          <a:xfrm>
            <a:off x="0" y="1371600"/>
            <a:ext cx="8780926" cy="47545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0000"/>
              </a:buClr>
              <a:buSzPts val="2200"/>
              <a:buFont typeface="Arial"/>
              <a:buChar char="•"/>
            </a:pPr>
            <a:r>
              <a:rPr lang="en-US" sz="2200" b="0" i="0" u="none" strike="noStrike" cap="none" dirty="0">
                <a:solidFill>
                  <a:srgbClr val="FF0000"/>
                </a:solidFill>
                <a:latin typeface="Arial"/>
                <a:ea typeface="Arial"/>
                <a:cs typeface="Arial"/>
                <a:sym typeface="Arial"/>
              </a:rPr>
              <a:t>Transaction: </a:t>
            </a:r>
            <a:r>
              <a:rPr lang="en-US" sz="2200" b="0" i="0" u="none" strike="noStrike" cap="none" dirty="0">
                <a:solidFill>
                  <a:schemeClr val="tx1"/>
                </a:solidFill>
                <a:latin typeface="Arial"/>
                <a:ea typeface="Arial"/>
                <a:cs typeface="Arial"/>
                <a:sym typeface="Arial"/>
              </a:rPr>
              <a:t>A transaction is a Bitcoin transfer that is included in the Blockchain. A transaction is identified by the two addresses (counterparties) and by the amount exchanged.</a:t>
            </a:r>
          </a:p>
          <a:p>
            <a:pPr marL="457200" lvl="1" indent="0">
              <a:spcBef>
                <a:spcPts val="0"/>
              </a:spcBef>
              <a:buClr>
                <a:srgbClr val="FF0000"/>
              </a:buClr>
              <a:buNone/>
            </a:pPr>
            <a:r>
              <a:rPr lang="en-US" b="0" i="0" u="none" strike="noStrike" cap="none" dirty="0">
                <a:solidFill>
                  <a:schemeClr val="tx1"/>
                </a:solidFill>
                <a:latin typeface="Arial"/>
                <a:ea typeface="Arial"/>
                <a:cs typeface="Arial"/>
                <a:sym typeface="Arial"/>
              </a:rPr>
              <a:t>The cryptographic private key signature of the two counterparties provides proof of their identity and that the Bitcoins come from the real owner. The signature also prevents that the transaction (once executed) is altered by others.</a:t>
            </a:r>
          </a:p>
          <a:p>
            <a:pPr marL="457200" lvl="1" indent="0">
              <a:spcBef>
                <a:spcPts val="0"/>
              </a:spcBef>
              <a:buClr>
                <a:srgbClr val="FF0000"/>
              </a:buClr>
              <a:buNone/>
            </a:pPr>
            <a:r>
              <a:rPr lang="en-US" b="0" i="0" u="none" strike="noStrike" cap="none" dirty="0">
                <a:solidFill>
                  <a:schemeClr val="tx1"/>
                </a:solidFill>
                <a:latin typeface="Arial"/>
                <a:ea typeface="Arial"/>
                <a:cs typeface="Arial"/>
                <a:sym typeface="Arial"/>
              </a:rPr>
              <a:t>The two addresses are publicly identified by a code.</a:t>
            </a:r>
          </a:p>
        </p:txBody>
      </p:sp>
      <p:pic>
        <p:nvPicPr>
          <p:cNvPr id="2" name="Immagine 1"/>
          <p:cNvPicPr>
            <a:picLocks noChangeAspect="1"/>
          </p:cNvPicPr>
          <p:nvPr/>
        </p:nvPicPr>
        <p:blipFill>
          <a:blip r:embed="rId3"/>
          <a:stretch>
            <a:fillRect/>
          </a:stretch>
        </p:blipFill>
        <p:spPr>
          <a:xfrm>
            <a:off x="797617" y="4311967"/>
            <a:ext cx="7562850" cy="1685925"/>
          </a:xfrm>
          <a:prstGeom prst="rect">
            <a:avLst/>
          </a:prstGeom>
        </p:spPr>
      </p:pic>
      <p:sp>
        <p:nvSpPr>
          <p:cNvPr id="4" name="Titolo 3">
            <a:extLst>
              <a:ext uri="{FF2B5EF4-FFF2-40B4-BE49-F238E27FC236}">
                <a16:creationId xmlns:a16="http://schemas.microsoft.com/office/drawing/2014/main" id="{871243B0-5C90-4D34-AB20-42921847A5DE}"/>
              </a:ext>
            </a:extLst>
          </p:cNvPr>
          <p:cNvSpPr>
            <a:spLocks noGrp="1"/>
          </p:cNvSpPr>
          <p:nvPr>
            <p:ph type="title"/>
          </p:nvPr>
        </p:nvSpPr>
        <p:spPr/>
        <p:txBody>
          <a:bodyPr/>
          <a:lstStyle/>
          <a:p>
            <a:endParaRPr lang="it-IT"/>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How a Blockchain work? </a:t>
            </a:r>
            <a:endParaRPr dirty="0"/>
          </a:p>
        </p:txBody>
      </p:sp>
      <p:pic>
        <p:nvPicPr>
          <p:cNvPr id="571" name="Shape 571"/>
          <p:cNvPicPr preferRelativeResize="0"/>
          <p:nvPr/>
        </p:nvPicPr>
        <p:blipFill rotWithShape="1">
          <a:blip r:embed="rId3">
            <a:alphaModFix/>
          </a:blip>
          <a:srcRect/>
          <a:stretch/>
        </p:blipFill>
        <p:spPr>
          <a:xfrm>
            <a:off x="7119937" y="2482717"/>
            <a:ext cx="1819275" cy="2724150"/>
          </a:xfrm>
          <a:prstGeom prst="rect">
            <a:avLst/>
          </a:prstGeom>
          <a:noFill/>
          <a:ln>
            <a:noFill/>
          </a:ln>
        </p:spPr>
      </p:pic>
      <p:sp>
        <p:nvSpPr>
          <p:cNvPr id="572" name="Shape 572"/>
          <p:cNvSpPr/>
          <p:nvPr/>
        </p:nvSpPr>
        <p:spPr>
          <a:xfrm>
            <a:off x="6448425" y="3448050"/>
            <a:ext cx="671512" cy="30480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Immagine 1"/>
          <p:cNvPicPr>
            <a:picLocks noChangeAspect="1"/>
          </p:cNvPicPr>
          <p:nvPr/>
        </p:nvPicPr>
        <p:blipFill>
          <a:blip r:embed="rId4"/>
          <a:stretch>
            <a:fillRect/>
          </a:stretch>
        </p:blipFill>
        <p:spPr>
          <a:xfrm>
            <a:off x="428625" y="1795364"/>
            <a:ext cx="5772150" cy="39338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3321DF-2CF5-44E0-8FE2-752DC6A47B4C}"/>
              </a:ext>
            </a:extLst>
          </p:cNvPr>
          <p:cNvSpPr>
            <a:spLocks noGrp="1"/>
          </p:cNvSpPr>
          <p:nvPr>
            <p:ph type="title"/>
          </p:nvPr>
        </p:nvSpPr>
        <p:spPr/>
        <p:txBody>
          <a:bodyPr/>
          <a:lstStyle/>
          <a:p>
            <a:endParaRPr lang="it-IT"/>
          </a:p>
        </p:txBody>
      </p:sp>
      <p:pic>
        <p:nvPicPr>
          <p:cNvPr id="4" name="Immagine 3">
            <a:extLst>
              <a:ext uri="{FF2B5EF4-FFF2-40B4-BE49-F238E27FC236}">
                <a16:creationId xmlns:a16="http://schemas.microsoft.com/office/drawing/2014/main" id="{7DB73A3D-FC2D-4D4E-98F4-BC3048A1716E}"/>
              </a:ext>
            </a:extLst>
          </p:cNvPr>
          <p:cNvPicPr>
            <a:picLocks noChangeAspect="1"/>
          </p:cNvPicPr>
          <p:nvPr/>
        </p:nvPicPr>
        <p:blipFill rotWithShape="1">
          <a:blip r:embed="rId2"/>
          <a:srcRect l="13196" t="21271" r="13918" b="20996"/>
          <a:stretch/>
        </p:blipFill>
        <p:spPr>
          <a:xfrm>
            <a:off x="604888" y="1661474"/>
            <a:ext cx="7934223" cy="3535051"/>
          </a:xfrm>
          <a:prstGeom prst="rect">
            <a:avLst/>
          </a:prstGeom>
        </p:spPr>
      </p:pic>
    </p:spTree>
    <p:extLst>
      <p:ext uri="{BB962C8B-B14F-4D97-AF65-F5344CB8AC3E}">
        <p14:creationId xmlns:p14="http://schemas.microsoft.com/office/powerpoint/2010/main" val="44623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Shape 578"/>
          <p:cNvSpPr txBox="1">
            <a:spLocks noGrp="1"/>
          </p:cNvSpPr>
          <p:nvPr>
            <p:ph type="body" idx="1"/>
          </p:nvPr>
        </p:nvSpPr>
        <p:spPr>
          <a:xfrm>
            <a:off x="0" y="1371600"/>
            <a:ext cx="8780926" cy="47545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0000"/>
              </a:buClr>
              <a:buSzPts val="2200"/>
              <a:buFont typeface="Arial"/>
              <a:buChar char="•"/>
            </a:pPr>
            <a:r>
              <a:rPr lang="en-US" sz="2200" b="0" i="0" u="none" strike="noStrike" cap="none" dirty="0">
                <a:solidFill>
                  <a:srgbClr val="FF0000"/>
                </a:solidFill>
                <a:latin typeface="Arial"/>
                <a:ea typeface="Arial"/>
                <a:cs typeface="Arial"/>
                <a:sym typeface="Arial"/>
              </a:rPr>
              <a:t>Block: </a:t>
            </a:r>
            <a:r>
              <a:rPr lang="en-US" sz="2200" b="0" i="0" u="none" strike="noStrike" cap="none" dirty="0">
                <a:solidFill>
                  <a:schemeClr val="tx1"/>
                </a:solidFill>
                <a:latin typeface="Arial"/>
                <a:ea typeface="Arial"/>
                <a:cs typeface="Arial"/>
                <a:sym typeface="Arial"/>
              </a:rPr>
              <a:t>A block is a part of the Blockchain that contains a set of (Bitcoin) transactions. On average, a new block, which includes transactions, is added to the Blockchain every ten minutes.</a:t>
            </a:r>
          </a:p>
          <a:p>
            <a:pPr marL="342900" marR="0" lvl="0" indent="-342900" algn="l" rtl="0">
              <a:spcBef>
                <a:spcPts val="0"/>
              </a:spcBef>
              <a:spcAft>
                <a:spcPts val="0"/>
              </a:spcAft>
              <a:buClr>
                <a:srgbClr val="FF0000"/>
              </a:buClr>
              <a:buSzPts val="2200"/>
              <a:buFont typeface="Arial"/>
              <a:buChar char="•"/>
            </a:pPr>
            <a:r>
              <a:rPr lang="en-US" sz="2200" b="0" i="0" u="none" strike="noStrike" cap="none" dirty="0">
                <a:solidFill>
                  <a:srgbClr val="FF0000"/>
                </a:solidFill>
                <a:latin typeface="Arial"/>
                <a:ea typeface="Arial"/>
                <a:cs typeface="Arial"/>
                <a:sym typeface="Arial"/>
              </a:rPr>
              <a:t>Confirmation: </a:t>
            </a:r>
            <a:r>
              <a:rPr lang="en-US" sz="2200" b="0" i="0" u="none" strike="noStrike" cap="none" dirty="0">
                <a:solidFill>
                  <a:schemeClr val="tx1"/>
                </a:solidFill>
                <a:latin typeface="Arial"/>
                <a:ea typeface="Arial"/>
                <a:cs typeface="Arial"/>
                <a:sym typeface="Arial"/>
              </a:rPr>
              <a:t>to be included in a block, and therefore in the Blockchain, a transaction must be confirmed by several nodes (miners), i.e. processed by the network.</a:t>
            </a:r>
          </a:p>
          <a:p>
            <a:pPr marL="342900" marR="0" lvl="0" indent="-342900" algn="l" rtl="0">
              <a:spcBef>
                <a:spcPts val="0"/>
              </a:spcBef>
              <a:spcAft>
                <a:spcPts val="0"/>
              </a:spcAft>
              <a:buClr>
                <a:srgbClr val="FF0000"/>
              </a:buClr>
              <a:buSzPts val="2200"/>
              <a:buFont typeface="Arial"/>
              <a:buChar char="•"/>
            </a:pPr>
            <a:r>
              <a:rPr lang="en-US" sz="2200" b="0" i="0" u="none" strike="noStrike" cap="none" dirty="0">
                <a:solidFill>
                  <a:srgbClr val="FF0000"/>
                </a:solidFill>
                <a:latin typeface="Arial"/>
                <a:ea typeface="Arial"/>
                <a:cs typeface="Arial"/>
                <a:sym typeface="Arial"/>
              </a:rPr>
              <a:t>Mining: </a:t>
            </a:r>
            <a:r>
              <a:rPr lang="en-US" sz="2200" b="0" i="0" u="none" strike="noStrike" cap="none" dirty="0">
                <a:solidFill>
                  <a:schemeClr val="tx1"/>
                </a:solidFill>
                <a:latin typeface="Arial"/>
                <a:ea typeface="Arial"/>
                <a:cs typeface="Arial"/>
                <a:sym typeface="Arial"/>
              </a:rPr>
              <a:t>it is a mathematical process performed by the Blockchain nodes on the candidate block: once solved the block (and therefore all the transactions recorded in it) is confirmed and inserted into a block of the Blockchain. As a reward for their service, miners receive newly created Bitcoins (and the transaction fees).</a:t>
            </a:r>
            <a:endParaRPr dirty="0">
              <a:solidFill>
                <a:schemeClr val="tx1"/>
              </a:solidFill>
            </a:endParaRPr>
          </a:p>
        </p:txBody>
      </p:sp>
      <p:sp>
        <p:nvSpPr>
          <p:cNvPr id="3" name="Titolo 2">
            <a:extLst>
              <a:ext uri="{FF2B5EF4-FFF2-40B4-BE49-F238E27FC236}">
                <a16:creationId xmlns:a16="http://schemas.microsoft.com/office/drawing/2014/main" id="{FF917262-B5E9-4471-A1CC-9632F2357407}"/>
              </a:ext>
            </a:extLst>
          </p:cNvPr>
          <p:cNvSpPr>
            <a:spLocks noGrp="1"/>
          </p:cNvSpPr>
          <p:nvPr>
            <p:ph type="title"/>
          </p:nvPr>
        </p:nvSpPr>
        <p:spPr/>
        <p:txBody>
          <a:bodyPr/>
          <a:lstStyle/>
          <a:p>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p:nvPr/>
        </p:nvSpPr>
        <p:spPr>
          <a:xfrm>
            <a:off x="174812" y="1294280"/>
            <a:ext cx="8498541" cy="11079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300" dirty="0">
                <a:solidFill>
                  <a:schemeClr val="dk1"/>
                </a:solidFill>
                <a:latin typeface="Calibri"/>
                <a:ea typeface="Calibri"/>
                <a:cs typeface="Calibri"/>
                <a:sym typeface="Calibri"/>
              </a:rPr>
              <a:t>BLOCKCHAIN</a:t>
            </a:r>
            <a:endParaRPr dirty="0"/>
          </a:p>
        </p:txBody>
      </p:sp>
    </p:spTree>
    <p:extLst>
      <p:ext uri="{BB962C8B-B14F-4D97-AF65-F5344CB8AC3E}">
        <p14:creationId xmlns:p14="http://schemas.microsoft.com/office/powerpoint/2010/main" val="206811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testo 2"/>
          <p:cNvSpPr>
            <a:spLocks noGrp="1"/>
          </p:cNvSpPr>
          <p:nvPr>
            <p:ph type="body" idx="1"/>
          </p:nvPr>
        </p:nvSpPr>
        <p:spPr>
          <a:xfrm>
            <a:off x="417179" y="1348740"/>
            <a:ext cx="8323726" cy="4525963"/>
          </a:xfrm>
        </p:spPr>
        <p:txBody>
          <a:bodyPr/>
          <a:lstStyle/>
          <a:p>
            <a:r>
              <a:rPr lang="en-US" dirty="0"/>
              <a:t>Miners accumulate transactions all the time (selecting them with a certain criterion, such as those that offer the highest fees).</a:t>
            </a:r>
          </a:p>
          <a:p>
            <a:r>
              <a:rPr lang="en-US" dirty="0"/>
              <a:t>When they have enough transactions to fill a block (which has a fixed size) they try to solve the mining problem.</a:t>
            </a:r>
          </a:p>
          <a:p>
            <a:r>
              <a:rPr lang="en-US" dirty="0"/>
              <a:t>The first miner that solves the mining problem propagates the block in the network, which is verified (they verify if the proof of work is valid) by the other nodes and added to their copy of the blockchain.</a:t>
            </a:r>
            <a:endParaRPr lang="it-IT" dirty="0"/>
          </a:p>
        </p:txBody>
      </p:sp>
    </p:spTree>
    <p:extLst>
      <p:ext uri="{BB962C8B-B14F-4D97-AF65-F5344CB8AC3E}">
        <p14:creationId xmlns:p14="http://schemas.microsoft.com/office/powerpoint/2010/main" val="766187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pic>
        <p:nvPicPr>
          <p:cNvPr id="4" name="Shape 585"/>
          <p:cNvPicPr preferRelativeResize="0"/>
          <p:nvPr/>
        </p:nvPicPr>
        <p:blipFill>
          <a:blip r:embed="rId2">
            <a:alphaModFix/>
          </a:blip>
          <a:stretch>
            <a:fillRect/>
          </a:stretch>
        </p:blipFill>
        <p:spPr>
          <a:xfrm>
            <a:off x="1308717" y="1337310"/>
            <a:ext cx="6063633" cy="4629150"/>
          </a:xfrm>
          <a:prstGeom prst="rect">
            <a:avLst/>
          </a:prstGeom>
          <a:noFill/>
          <a:ln>
            <a:noFill/>
          </a:ln>
        </p:spPr>
      </p:pic>
    </p:spTree>
    <p:extLst>
      <p:ext uri="{BB962C8B-B14F-4D97-AF65-F5344CB8AC3E}">
        <p14:creationId xmlns:p14="http://schemas.microsoft.com/office/powerpoint/2010/main" val="2191889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Shape 590"/>
          <p:cNvPicPr preferRelativeResize="0">
            <a:picLocks noGrp="1"/>
          </p:cNvPicPr>
          <p:nvPr>
            <p:ph type="body" idx="1"/>
          </p:nvPr>
        </p:nvPicPr>
        <p:blipFill rotWithShape="1">
          <a:blip r:embed="rId3">
            <a:alphaModFix/>
          </a:blip>
          <a:srcRect/>
          <a:stretch/>
        </p:blipFill>
        <p:spPr>
          <a:xfrm>
            <a:off x="384808" y="1271063"/>
            <a:ext cx="8663942" cy="47255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Keyword: </a:t>
            </a:r>
            <a:r>
              <a:rPr lang="it-IT" sz="2200" b="1" i="0" u="none" strike="noStrike" cap="none" dirty="0" err="1">
                <a:solidFill>
                  <a:schemeClr val="lt1"/>
                </a:solidFill>
                <a:latin typeface="Arial"/>
                <a:ea typeface="Arial"/>
                <a:cs typeface="Arial"/>
                <a:sym typeface="Arial"/>
              </a:rPr>
              <a:t>cryptography</a:t>
            </a:r>
            <a:endParaRPr dirty="0"/>
          </a:p>
        </p:txBody>
      </p:sp>
      <p:sp>
        <p:nvSpPr>
          <p:cNvPr id="596" name="Shape 596"/>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0000"/>
              </a:buClr>
              <a:buSzPts val="2200"/>
              <a:buFont typeface="Arial"/>
              <a:buChar char="•"/>
            </a:pPr>
            <a:r>
              <a:rPr lang="en-US" sz="2200" b="0" i="0" u="none" strike="noStrike" cap="none" dirty="0">
                <a:solidFill>
                  <a:srgbClr val="FF0000"/>
                </a:solidFill>
                <a:latin typeface="Arial"/>
                <a:ea typeface="Arial"/>
                <a:cs typeface="Arial"/>
                <a:sym typeface="Arial"/>
              </a:rPr>
              <a:t>Cryptographic signature: </a:t>
            </a:r>
            <a:r>
              <a:rPr lang="en-US" sz="2200" b="0" i="0" u="none" strike="noStrike" cap="none" dirty="0">
                <a:solidFill>
                  <a:schemeClr val="tx1"/>
                </a:solidFill>
                <a:latin typeface="Arial"/>
                <a:ea typeface="Arial"/>
                <a:cs typeface="Arial"/>
                <a:sym typeface="Arial"/>
              </a:rPr>
              <a:t>it is a mathematical mechanism that allows you to prove the identity and ownership of Bitcoins in this case.</a:t>
            </a:r>
          </a:p>
          <a:p>
            <a:pPr marL="457200" lvl="1" indent="0">
              <a:spcBef>
                <a:spcPts val="0"/>
              </a:spcBef>
              <a:buClr>
                <a:srgbClr val="FF0000"/>
              </a:buClr>
              <a:buNone/>
            </a:pPr>
            <a:r>
              <a:rPr lang="en-US" b="0" i="0" u="none" strike="noStrike" cap="none" dirty="0">
                <a:solidFill>
                  <a:schemeClr val="tx1"/>
                </a:solidFill>
                <a:latin typeface="Arial"/>
                <a:ea typeface="Arial"/>
                <a:cs typeface="Arial"/>
                <a:sym typeface="Arial"/>
              </a:rPr>
              <a:t>When your Bitcoin software marks a transaction with your private key, the entire network can recognize you (not as an individual but as an id) and verify that the Bitcoins spent are in your possession. The transaction becomes public with respect to your code.</a:t>
            </a:r>
          </a:p>
          <a:p>
            <a:pPr marL="0" marR="0" lvl="0" indent="0" algn="l" rtl="0">
              <a:spcBef>
                <a:spcPts val="0"/>
              </a:spcBef>
              <a:spcAft>
                <a:spcPts val="0"/>
              </a:spcAft>
              <a:buClr>
                <a:srgbClr val="FF0000"/>
              </a:buClr>
              <a:buSzPts val="2200"/>
            </a:pPr>
            <a:r>
              <a:rPr lang="en-US" sz="2200" b="0" i="0" u="none" strike="noStrike" cap="none" dirty="0">
                <a:solidFill>
                  <a:schemeClr val="tx1"/>
                </a:solidFill>
                <a:latin typeface="Arial"/>
                <a:ea typeface="Arial"/>
                <a:cs typeface="Arial"/>
                <a:sym typeface="Arial"/>
              </a:rPr>
              <a:t> </a:t>
            </a:r>
          </a:p>
          <a:p>
            <a:pPr marL="0" marR="0" lvl="0" indent="0" algn="l" rtl="0">
              <a:spcBef>
                <a:spcPts val="0"/>
              </a:spcBef>
              <a:spcAft>
                <a:spcPts val="0"/>
              </a:spcAft>
              <a:buClr>
                <a:srgbClr val="FF0000"/>
              </a:buClr>
              <a:buSzPts val="2200"/>
            </a:pPr>
            <a:r>
              <a:rPr lang="en-US" sz="2200" b="0" i="0" u="none" strike="noStrike" cap="none" dirty="0">
                <a:solidFill>
                  <a:schemeClr val="tx1"/>
                </a:solidFill>
                <a:latin typeface="Arial"/>
                <a:ea typeface="Arial"/>
                <a:cs typeface="Arial"/>
                <a:sym typeface="Arial"/>
              </a:rPr>
              <a:t>There is currently no way for other nodes to guess your private key, to steal your Bitcoins.</a:t>
            </a:r>
            <a:endParaRPr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Digital (</a:t>
            </a:r>
            <a:r>
              <a:rPr lang="it-IT" sz="2200" b="1" i="0" u="none" strike="noStrike" cap="none" dirty="0" err="1">
                <a:solidFill>
                  <a:schemeClr val="lt1"/>
                </a:solidFill>
                <a:latin typeface="Arial"/>
                <a:ea typeface="Arial"/>
                <a:cs typeface="Arial"/>
                <a:sym typeface="Arial"/>
              </a:rPr>
              <a:t>Cryptographic</a:t>
            </a:r>
            <a:r>
              <a:rPr lang="it-IT" sz="2200" b="1" i="0" u="none" strike="noStrike" cap="none" dirty="0">
                <a:solidFill>
                  <a:schemeClr val="lt1"/>
                </a:solidFill>
                <a:latin typeface="Arial"/>
                <a:ea typeface="Arial"/>
                <a:cs typeface="Arial"/>
                <a:sym typeface="Arial"/>
              </a:rPr>
              <a:t>) signature</a:t>
            </a:r>
            <a:endParaRPr dirty="0"/>
          </a:p>
        </p:txBody>
      </p:sp>
      <p:sp>
        <p:nvSpPr>
          <p:cNvPr id="602" name="Shape 602"/>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Asymmetric (or public key) encryption</a:t>
            </a:r>
            <a:endParaRPr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p:txBody>
      </p:sp>
      <p:pic>
        <p:nvPicPr>
          <p:cNvPr id="603" name="Shape 603"/>
          <p:cNvPicPr preferRelativeResize="0"/>
          <p:nvPr/>
        </p:nvPicPr>
        <p:blipFill rotWithShape="1">
          <a:blip r:embed="rId3">
            <a:alphaModFix/>
          </a:blip>
          <a:srcRect/>
          <a:stretch/>
        </p:blipFill>
        <p:spPr>
          <a:xfrm>
            <a:off x="363074" y="2256063"/>
            <a:ext cx="4107608" cy="3445091"/>
          </a:xfrm>
          <a:prstGeom prst="rect">
            <a:avLst/>
          </a:prstGeom>
          <a:noFill/>
          <a:ln>
            <a:noFill/>
          </a:ln>
        </p:spPr>
      </p:pic>
      <p:pic>
        <p:nvPicPr>
          <p:cNvPr id="4" name="Elemento grafico 3">
            <a:extLst>
              <a:ext uri="{FF2B5EF4-FFF2-40B4-BE49-F238E27FC236}">
                <a16:creationId xmlns:a16="http://schemas.microsoft.com/office/drawing/2014/main" id="{F9D947FE-A143-4BD7-A36F-0564F0A58A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1122" y="2256062"/>
            <a:ext cx="3525678" cy="344509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Shape 609"/>
          <p:cNvSpPr txBox="1">
            <a:spLocks noGrp="1"/>
          </p:cNvSpPr>
          <p:nvPr>
            <p:ph type="body" idx="1"/>
          </p:nvPr>
        </p:nvSpPr>
        <p:spPr>
          <a:xfrm>
            <a:off x="457200" y="1600200"/>
            <a:ext cx="8323800" cy="452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dirty="0"/>
              <a:t>Digital Signature</a:t>
            </a:r>
            <a:endParaRPr dirty="0"/>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p:txBody>
      </p:sp>
      <p:pic>
        <p:nvPicPr>
          <p:cNvPr id="610" name="Shape 610"/>
          <p:cNvPicPr preferRelativeResize="0"/>
          <p:nvPr/>
        </p:nvPicPr>
        <p:blipFill>
          <a:blip r:embed="rId3">
            <a:alphaModFix/>
          </a:blip>
          <a:stretch>
            <a:fillRect/>
          </a:stretch>
        </p:blipFill>
        <p:spPr>
          <a:xfrm>
            <a:off x="969113" y="2283615"/>
            <a:ext cx="7299976" cy="3478985"/>
          </a:xfrm>
          <a:prstGeom prst="rect">
            <a:avLst/>
          </a:prstGeom>
          <a:noFill/>
          <a:ln>
            <a:noFill/>
          </a:ln>
        </p:spPr>
      </p:pic>
      <p:sp>
        <p:nvSpPr>
          <p:cNvPr id="3" name="Titolo 2">
            <a:extLst>
              <a:ext uri="{FF2B5EF4-FFF2-40B4-BE49-F238E27FC236}">
                <a16:creationId xmlns:a16="http://schemas.microsoft.com/office/drawing/2014/main" id="{1E785587-0B03-493A-8093-00E5EF3FDCC1}"/>
              </a:ext>
            </a:extLst>
          </p:cNvPr>
          <p:cNvSpPr>
            <a:spLocks noGrp="1"/>
          </p:cNvSpPr>
          <p:nvPr>
            <p:ph type="title"/>
          </p:nvPr>
        </p:nvSpPr>
        <p:spPr/>
        <p:txBody>
          <a:bodyPr/>
          <a:lstStyle/>
          <a:p>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2911879" y="-719251"/>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616" name="Shape 616"/>
          <p:cNvSpPr txBox="1">
            <a:spLocks noGrp="1"/>
          </p:cNvSpPr>
          <p:nvPr>
            <p:ph type="body" idx="1"/>
          </p:nvPr>
        </p:nvSpPr>
        <p:spPr>
          <a:xfrm>
            <a:off x="2743200" y="1600200"/>
            <a:ext cx="6037726" cy="11896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Step 1: </a:t>
            </a:r>
            <a:r>
              <a:rPr lang="en-US" sz="2200" b="0" i="0" u="none" strike="noStrike" cap="none" dirty="0">
                <a:solidFill>
                  <a:schemeClr val="dk1"/>
                </a:solidFill>
                <a:latin typeface="Arial"/>
                <a:ea typeface="Arial"/>
                <a:cs typeface="Arial"/>
                <a:sym typeface="Arial"/>
              </a:rPr>
              <a:t>a public-private key pair is generated for Alice</a:t>
            </a:r>
            <a:endParaRPr dirty="0"/>
          </a:p>
        </p:txBody>
      </p:sp>
      <p:pic>
        <p:nvPicPr>
          <p:cNvPr id="617" name="Shape 617" descr="https://upload.wikimedia.org/wikipedia/commons/thumb/3/32/Public-key-crypto-1.svg/250px-Public-key-crypto-1.svg.png"/>
          <p:cNvPicPr preferRelativeResize="0"/>
          <p:nvPr/>
        </p:nvPicPr>
        <p:blipFill rotWithShape="1">
          <a:blip r:embed="rId3">
            <a:alphaModFix/>
          </a:blip>
          <a:srcRect/>
          <a:stretch/>
        </p:blipFill>
        <p:spPr>
          <a:xfrm>
            <a:off x="180975" y="1379958"/>
            <a:ext cx="2381250" cy="2381250"/>
          </a:xfrm>
          <a:prstGeom prst="rect">
            <a:avLst/>
          </a:prstGeom>
          <a:noFill/>
          <a:ln>
            <a:noFill/>
          </a:ln>
        </p:spPr>
      </p:pic>
      <p:sp>
        <p:nvSpPr>
          <p:cNvPr id="618" name="Shape 618" descr="https://upload.wikimedia.org/wikipedia/commons/thumb/f/f9/Public_key_encryption.svg/250px-Public_key_encryption.svg.png"/>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9" name="Shape 619" descr="https://upload.wikimedia.org/wikipedia/commons/thumb/f/f9/Public_key_encryption.svg/250px-Public_key_encryption.svg.png"/>
          <p:cNvPicPr preferRelativeResize="0"/>
          <p:nvPr/>
        </p:nvPicPr>
        <p:blipFill rotWithShape="1">
          <a:blip r:embed="rId4">
            <a:alphaModFix/>
          </a:blip>
          <a:srcRect/>
          <a:stretch/>
        </p:blipFill>
        <p:spPr>
          <a:xfrm>
            <a:off x="361950" y="3753432"/>
            <a:ext cx="2381250" cy="2324100"/>
          </a:xfrm>
          <a:prstGeom prst="rect">
            <a:avLst/>
          </a:prstGeom>
          <a:noFill/>
          <a:ln>
            <a:noFill/>
          </a:ln>
        </p:spPr>
      </p:pic>
      <p:sp>
        <p:nvSpPr>
          <p:cNvPr id="620" name="Shape 620"/>
          <p:cNvSpPr txBox="1"/>
          <p:nvPr/>
        </p:nvSpPr>
        <p:spPr>
          <a:xfrm>
            <a:off x="2811625" y="3764318"/>
            <a:ext cx="6037726" cy="17873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Noto Sans Symbols"/>
              <a:buNone/>
            </a:pPr>
            <a:r>
              <a:rPr lang="it-IT" sz="2200" dirty="0">
                <a:solidFill>
                  <a:schemeClr val="dk1"/>
                </a:solidFill>
                <a:latin typeface="Arial"/>
                <a:ea typeface="Arial"/>
                <a:cs typeface="Arial"/>
                <a:sym typeface="Arial"/>
              </a:rPr>
              <a:t>Step 2: </a:t>
            </a:r>
            <a:r>
              <a:rPr lang="en-US" sz="2200" dirty="0">
                <a:solidFill>
                  <a:schemeClr val="dk1"/>
                </a:solidFill>
                <a:latin typeface="Arial"/>
                <a:ea typeface="Arial"/>
                <a:cs typeface="Arial"/>
                <a:sym typeface="Arial"/>
              </a:rPr>
              <a:t>Bob uses Alice's public key to encrypt the message. Only those who have Alice's private key can decrypt it!</a:t>
            </a:r>
          </a:p>
          <a:p>
            <a:pPr marL="0" marR="0" lvl="0" indent="0" algn="l" rtl="0">
              <a:lnSpc>
                <a:spcPct val="90000"/>
              </a:lnSpc>
              <a:spcBef>
                <a:spcPts val="0"/>
              </a:spcBef>
              <a:spcAft>
                <a:spcPts val="0"/>
              </a:spcAft>
              <a:buClr>
                <a:schemeClr val="dk1"/>
              </a:buClr>
              <a:buSzPts val="2200"/>
              <a:buFont typeface="Noto Sans Symbols"/>
              <a:buNone/>
            </a:pPr>
            <a:r>
              <a:rPr lang="en-US" sz="2200" dirty="0">
                <a:solidFill>
                  <a:schemeClr val="dk1"/>
                </a:solidFill>
                <a:latin typeface="Arial"/>
                <a:ea typeface="Arial"/>
                <a:cs typeface="Arial"/>
                <a:sym typeface="Arial"/>
              </a:rPr>
              <a:t>So, if Alice has kept the private key hidden, only she can read the message</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Elliptical</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encryption</a:t>
            </a:r>
            <a:endParaRPr dirty="0"/>
          </a:p>
        </p:txBody>
      </p:sp>
      <p:sp>
        <p:nvSpPr>
          <p:cNvPr id="626" name="Shape 626"/>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Among the asymmetric cryptographies, Bitcoin uses Elliptical Cryptography</a:t>
            </a:r>
            <a:endParaRPr dirty="0"/>
          </a:p>
        </p:txBody>
      </p:sp>
      <p:sp>
        <p:nvSpPr>
          <p:cNvPr id="627" name="Shape 627"/>
          <p:cNvSpPr txBox="1"/>
          <p:nvPr/>
        </p:nvSpPr>
        <p:spPr>
          <a:xfrm>
            <a:off x="796725" y="3127748"/>
            <a:ext cx="7361853"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Public keys are based on the creation of a mathematical problem that is very difficult to solve without information, but which -with the use of some information (the private key)- becomes easy and quick to solve. The user publicly distributes the problem (the public key) and keeps the additional information hidden (the private key).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An </a:t>
            </a:r>
            <a:r>
              <a:rPr lang="it-IT" sz="2200" b="1" i="0" u="none" strike="noStrike" cap="none" dirty="0" err="1">
                <a:solidFill>
                  <a:schemeClr val="lt1"/>
                </a:solidFill>
                <a:latin typeface="Arial"/>
                <a:ea typeface="Arial"/>
                <a:cs typeface="Arial"/>
                <a:sym typeface="Arial"/>
              </a:rPr>
              <a:t>example</a:t>
            </a:r>
            <a:r>
              <a:rPr lang="it-IT" sz="2200" b="1" i="0" u="none" strike="noStrike" cap="none" dirty="0">
                <a:solidFill>
                  <a:schemeClr val="lt1"/>
                </a:solidFill>
                <a:latin typeface="Arial"/>
                <a:ea typeface="Arial"/>
                <a:cs typeface="Arial"/>
                <a:sym typeface="Arial"/>
              </a:rPr>
              <a:t>: RSA </a:t>
            </a:r>
            <a:r>
              <a:rPr lang="it-IT" sz="2200" b="1" i="0" u="none" strike="noStrike" cap="none" dirty="0" err="1">
                <a:solidFill>
                  <a:schemeClr val="lt1"/>
                </a:solidFill>
                <a:latin typeface="Arial"/>
                <a:ea typeface="Arial"/>
                <a:cs typeface="Arial"/>
                <a:sym typeface="Arial"/>
              </a:rPr>
              <a:t>encryption</a:t>
            </a:r>
            <a:endParaRPr dirty="0"/>
          </a:p>
        </p:txBody>
      </p:sp>
      <p:sp>
        <p:nvSpPr>
          <p:cNvPr id="634" name="Shape 634"/>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Let's take two prime numbers, 13 and 7 (and don't reveal them to anyone)</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Let's multiply them together: we get n = 91</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We choose a public key: 5</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We use the Extended Euclidean Algorithm with inputs 5, 7 and 13, and we get the private key: 29</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So n = 91, public key 5, private key 29</a:t>
            </a:r>
            <a:endParaRPr sz="2200" b="0" i="0" u="none" strike="noStrike" cap="none" dirty="0">
              <a:solidFill>
                <a:schemeClr val="dk1"/>
              </a:solidFill>
              <a:latin typeface="Arial"/>
              <a:ea typeface="Arial"/>
              <a:cs typeface="Arial"/>
              <a:sym typeface="Arial"/>
            </a:endParaRPr>
          </a:p>
          <a:p>
            <a:pPr marL="342900" marR="0" lvl="0" indent="-203200" algn="l" rtl="0">
              <a:spcBef>
                <a:spcPts val="440"/>
              </a:spcBef>
              <a:spcAft>
                <a:spcPts val="0"/>
              </a:spcAft>
              <a:buClr>
                <a:schemeClr val="dk1"/>
              </a:buClr>
              <a:buSzPts val="2200"/>
              <a:buFont typeface="Arial"/>
              <a:buNone/>
            </a:pP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640" name="Shape 640"/>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Let Alice and Bob know that n = 91, Alice's public key is 5, and her private key is 29.</a:t>
            </a: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Bob wants to send a message to Alice: the message is "3"</a:t>
            </a: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Then multiply 3 times 5 by itself, modulo 91</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3 * 3 = 9</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9 * 3 = 27</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27 * 3 = 81</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81 * 3 = 243&gt; 91 → 243 (91) = 61</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 The public message is 61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DLT</a:t>
            </a:r>
            <a:endParaRPr/>
          </a:p>
        </p:txBody>
      </p:sp>
      <p:sp>
        <p:nvSpPr>
          <p:cNvPr id="538" name="Shape 538"/>
          <p:cNvSpPr txBox="1">
            <a:spLocks noGrp="1"/>
          </p:cNvSpPr>
          <p:nvPr>
            <p:ph type="body" idx="1"/>
          </p:nvPr>
        </p:nvSpPr>
        <p:spPr>
          <a:xfrm>
            <a:off x="417179" y="1394460"/>
            <a:ext cx="8323726" cy="3026711"/>
          </a:xfrm>
          <a:prstGeom prst="rect">
            <a:avLst/>
          </a:prstGeom>
          <a:noFill/>
          <a:ln>
            <a:noFill/>
          </a:ln>
        </p:spPr>
        <p:txBody>
          <a:bodyPr spcFirstLastPara="1" wrap="square" lIns="91425" tIns="45700" rIns="91425" bIns="45700" anchor="t" anchorCtr="0">
            <a:noAutofit/>
          </a:bodyPr>
          <a:lstStyle/>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DLT=Distributed </a:t>
            </a:r>
            <a:r>
              <a:rPr lang="it-IT" sz="2200" b="0" i="0" u="none" strike="noStrike" cap="none" dirty="0" err="1">
                <a:solidFill>
                  <a:schemeClr val="dk1"/>
                </a:solidFill>
                <a:latin typeface="Arial"/>
                <a:ea typeface="Arial"/>
                <a:cs typeface="Arial"/>
                <a:sym typeface="Arial"/>
              </a:rPr>
              <a:t>Ledger</a:t>
            </a:r>
            <a:r>
              <a:rPr lang="it-IT" sz="2200" b="0" i="0" u="none" strike="noStrike" cap="none" dirty="0">
                <a:solidFill>
                  <a:schemeClr val="dk1"/>
                </a:solidFill>
                <a:latin typeface="Arial"/>
                <a:ea typeface="Arial"/>
                <a:cs typeface="Arial"/>
                <a:sym typeface="Arial"/>
              </a:rPr>
              <a:t> Technology</a:t>
            </a:r>
            <a:endParaRPr dirty="0"/>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0" lvl="0" indent="0"/>
            <a:r>
              <a:rPr lang="it-IT" sz="2200" b="0" i="0" u="none" strike="noStrike" cap="none" dirty="0">
                <a:solidFill>
                  <a:schemeClr val="dk1"/>
                </a:solidFill>
                <a:latin typeface="Arial"/>
                <a:ea typeface="Arial"/>
                <a:cs typeface="Arial"/>
                <a:sym typeface="Arial"/>
              </a:rPr>
              <a:t>Distributed Ledger = </a:t>
            </a:r>
            <a:r>
              <a:rPr lang="en-US" b="0" i="0" dirty="0">
                <a:solidFill>
                  <a:srgbClr val="202122"/>
                </a:solidFill>
                <a:effectLst/>
                <a:latin typeface="Arial" panose="020B0604020202020204" pitchFamily="34" charset="0"/>
              </a:rPr>
              <a:t>a consensus of replicated, shared, and synchronized digital data geographically spread across multiple sites, countries, or institutions. </a:t>
            </a:r>
            <a:r>
              <a:rPr lang="en-US" sz="2200" u="none" strike="noStrike" cap="none" dirty="0">
                <a:solidFill>
                  <a:srgbClr val="202122"/>
                </a:solidFill>
                <a:latin typeface="Arial" panose="020B0604020202020204" pitchFamily="34" charset="0"/>
                <a:ea typeface="Arial"/>
                <a:cs typeface="Arial"/>
                <a:sym typeface="Arial"/>
              </a:rPr>
              <a:t>No central authority </a:t>
            </a:r>
            <a:endParaRPr lang="it-IT" sz="2200" u="none" strike="noStrike" cap="none" dirty="0">
              <a:solidFill>
                <a:srgbClr val="202122"/>
              </a:solidFill>
              <a:latin typeface="Arial" panose="020B0604020202020204" pitchFamily="34" charset="0"/>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lang="it-IT" b="0" i="0" dirty="0">
              <a:solidFill>
                <a:srgbClr val="202122"/>
              </a:solidFill>
              <a:latin typeface="Arial" panose="020B0604020202020204" pitchFamily="34" charset="0"/>
            </a:endParaRPr>
          </a:p>
          <a:p>
            <a:pPr marL="0" marR="0" lvl="0" indent="0" algn="l" rtl="0">
              <a:spcBef>
                <a:spcPts val="44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A blockchain is a decentralized, distributed, digital ledger consisting of records called blocks so that any involved block cannot be altered retroactively, without the alteration of all subsequent blocks.</a:t>
            </a:r>
            <a:endParaRPr lang="it-IT"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lang="it-IT" dirty="0"/>
          </a:p>
          <a:p>
            <a:pPr marL="0" marR="0" lvl="0" indent="0" algn="l" rtl="0">
              <a:spcBef>
                <a:spcPts val="440"/>
              </a:spcBef>
              <a:spcAft>
                <a:spcPts val="0"/>
              </a:spcAft>
              <a:buClr>
                <a:schemeClr val="dk1"/>
              </a:buClr>
              <a:buSzPts val="2200"/>
              <a:buFont typeface="Noto Sans Symbols"/>
              <a:buNone/>
            </a:pPr>
            <a:endParaRPr dirty="0"/>
          </a:p>
        </p:txBody>
      </p:sp>
      <p:pic>
        <p:nvPicPr>
          <p:cNvPr id="1028" name="Picture 4" descr="Risultati immagini per blockchain">
            <a:extLst>
              <a:ext uri="{FF2B5EF4-FFF2-40B4-BE49-F238E27FC236}">
                <a16:creationId xmlns:a16="http://schemas.microsoft.com/office/drawing/2014/main" id="{0CDC11E4-FAB5-44CC-B017-2CB6D4B58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693" y="4836065"/>
            <a:ext cx="2969475" cy="124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646" name="Shape 646"/>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a=3; </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=3;</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for i=1:</a:t>
            </a:r>
            <a:r>
              <a:rPr lang="it-IT" sz="2200" b="0" i="0" u="none" strike="noStrike" cap="none" dirty="0">
                <a:solidFill>
                  <a:srgbClr val="FF0000"/>
                </a:solidFill>
                <a:latin typeface="Arial"/>
                <a:ea typeface="Arial"/>
                <a:cs typeface="Arial"/>
                <a:sym typeface="Arial"/>
              </a:rPr>
              <a:t>5</a:t>
            </a:r>
            <a:r>
              <a:rPr lang="it-IT" sz="2200" b="0" i="0" u="none" strike="noStrike" cap="none" dirty="0">
                <a:solidFill>
                  <a:schemeClr val="dk1"/>
                </a:solidFill>
                <a:latin typeface="Arial"/>
                <a:ea typeface="Arial"/>
                <a:cs typeface="Arial"/>
                <a:sym typeface="Arial"/>
              </a:rPr>
              <a:t>-1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	</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a:t>
            </a:r>
            <a:r>
              <a:rPr lang="it-IT" sz="2200" b="0" i="0" u="none" strike="noStrike" cap="none" dirty="0" err="1">
                <a:solidFill>
                  <a:schemeClr val="dk1"/>
                </a:solidFill>
                <a:latin typeface="Arial"/>
                <a:ea typeface="Arial"/>
                <a:cs typeface="Arial"/>
                <a:sym typeface="Arial"/>
              </a:rPr>
              <a:t>mod</a:t>
            </a:r>
            <a:r>
              <a:rPr lang="it-IT" sz="2200" b="0" i="0" u="none" strike="noStrike" cap="none" dirty="0">
                <a:solidFill>
                  <a:schemeClr val="dk1"/>
                </a:solidFill>
                <a:latin typeface="Arial"/>
                <a:ea typeface="Arial"/>
                <a:cs typeface="Arial"/>
                <a:sym typeface="Arial"/>
              </a:rPr>
              <a:t>(</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*a,91)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end</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 Output=61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a=61; </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=61;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for i=1:</a:t>
            </a:r>
            <a:r>
              <a:rPr lang="it-IT" sz="2200" b="0" i="0" u="none" strike="noStrike" cap="none" dirty="0">
                <a:solidFill>
                  <a:srgbClr val="FF0000"/>
                </a:solidFill>
                <a:latin typeface="Arial"/>
                <a:ea typeface="Arial"/>
                <a:cs typeface="Arial"/>
                <a:sym typeface="Arial"/>
              </a:rPr>
              <a:t>29</a:t>
            </a:r>
            <a:r>
              <a:rPr lang="it-IT" sz="2200" b="0" i="0" u="none" strike="noStrike" cap="none" dirty="0">
                <a:solidFill>
                  <a:schemeClr val="dk1"/>
                </a:solidFill>
                <a:latin typeface="Arial"/>
                <a:ea typeface="Arial"/>
                <a:cs typeface="Arial"/>
                <a:sym typeface="Arial"/>
              </a:rPr>
              <a:t>-1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	</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a:t>
            </a:r>
            <a:r>
              <a:rPr lang="it-IT" sz="2200" b="0" i="0" u="none" strike="noStrike" cap="none" dirty="0" err="1">
                <a:solidFill>
                  <a:schemeClr val="dk1"/>
                </a:solidFill>
                <a:latin typeface="Arial"/>
                <a:ea typeface="Arial"/>
                <a:cs typeface="Arial"/>
                <a:sym typeface="Arial"/>
              </a:rPr>
              <a:t>mod</a:t>
            </a:r>
            <a:r>
              <a:rPr lang="it-IT" sz="2200" b="0" i="0" u="none" strike="noStrike" cap="none" dirty="0">
                <a:solidFill>
                  <a:schemeClr val="dk1"/>
                </a:solidFill>
                <a:latin typeface="Arial"/>
                <a:ea typeface="Arial"/>
                <a:cs typeface="Arial"/>
                <a:sym typeface="Arial"/>
              </a:rPr>
              <a:t>(</a:t>
            </a:r>
            <a:r>
              <a:rPr lang="it-IT" sz="2200" b="0" i="0" u="none" strike="noStrike" cap="none" dirty="0" err="1">
                <a:solidFill>
                  <a:schemeClr val="dk1"/>
                </a:solidFill>
                <a:latin typeface="Arial"/>
                <a:ea typeface="Arial"/>
                <a:cs typeface="Arial"/>
                <a:sym typeface="Arial"/>
              </a:rPr>
              <a:t>at</a:t>
            </a:r>
            <a:r>
              <a:rPr lang="it-IT" sz="2200" b="0" i="0" u="none" strike="noStrike" cap="none" dirty="0">
                <a:solidFill>
                  <a:schemeClr val="dk1"/>
                </a:solidFill>
                <a:latin typeface="Arial"/>
                <a:ea typeface="Arial"/>
                <a:cs typeface="Arial"/>
                <a:sym typeface="Arial"/>
              </a:rPr>
              <a:t>*a,91)</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end</a:t>
            </a:r>
            <a:endParaRPr dirty="0"/>
          </a:p>
          <a:p>
            <a:pPr marL="0" marR="0" lvl="0" indent="0" algn="l" rtl="0">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 Output=3 → </a:t>
            </a:r>
            <a:r>
              <a:rPr lang="en-US" sz="2200" b="0" i="0" u="none" strike="noStrike" cap="none" dirty="0">
                <a:solidFill>
                  <a:schemeClr val="dk1"/>
                </a:solidFill>
                <a:latin typeface="Arial"/>
                <a:ea typeface="Arial"/>
                <a:cs typeface="Arial"/>
                <a:sym typeface="Arial"/>
              </a:rPr>
              <a:t>WE HAVE DECODED THE MESSAGE</a:t>
            </a:r>
            <a:endParaRPr dirty="0"/>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Message </a:t>
            </a:r>
            <a:r>
              <a:rPr lang="it-IT" sz="2200" b="1" i="0" u="none" strike="noStrike" cap="none" dirty="0" err="1">
                <a:solidFill>
                  <a:schemeClr val="lt1"/>
                </a:solidFill>
                <a:latin typeface="Arial"/>
                <a:ea typeface="Arial"/>
                <a:cs typeface="Arial"/>
                <a:sym typeface="Arial"/>
              </a:rPr>
              <a:t>Encryption</a:t>
            </a:r>
            <a:endParaRPr dirty="0"/>
          </a:p>
        </p:txBody>
      </p:sp>
      <p:sp>
        <p:nvSpPr>
          <p:cNvPr id="652" name="Shape 652"/>
          <p:cNvSpPr txBox="1">
            <a:spLocks noGrp="1"/>
          </p:cNvSpPr>
          <p:nvPr>
            <p:ph type="body" idx="1"/>
          </p:nvPr>
        </p:nvSpPr>
        <p:spPr>
          <a:xfrm>
            <a:off x="457200" y="1413588"/>
            <a:ext cx="8323726" cy="452596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200"/>
              <a:buFont typeface="Noto Sans Symbols"/>
              <a:buAutoNum type="arabicParenR"/>
            </a:pPr>
            <a:r>
              <a:rPr lang="en-US" sz="2200" b="0" i="0" u="none" strike="noStrike" cap="none" dirty="0">
                <a:solidFill>
                  <a:schemeClr val="dk1"/>
                </a:solidFill>
                <a:latin typeface="Arial"/>
                <a:ea typeface="Arial"/>
                <a:cs typeface="Arial"/>
                <a:sym typeface="Arial"/>
              </a:rPr>
              <a:t>Associate a number with each letter</a:t>
            </a:r>
          </a:p>
          <a:p>
            <a:pPr marL="457200" marR="0" lvl="0" indent="-457200" algn="l" rtl="0">
              <a:spcBef>
                <a:spcPts val="0"/>
              </a:spcBef>
              <a:spcAft>
                <a:spcPts val="0"/>
              </a:spcAft>
              <a:buClr>
                <a:schemeClr val="dk1"/>
              </a:buClr>
              <a:buSzPts val="2200"/>
              <a:buFont typeface="Noto Sans Symbols"/>
              <a:buAutoNum type="arabicParenR"/>
            </a:pPr>
            <a:endParaRPr lang="en-US" dirty="0"/>
          </a:p>
          <a:p>
            <a:pPr marL="457200" marR="0" lvl="0" indent="-457200" algn="l" rtl="0">
              <a:spcBef>
                <a:spcPts val="0"/>
              </a:spcBef>
              <a:spcAft>
                <a:spcPts val="0"/>
              </a:spcAft>
              <a:buClr>
                <a:schemeClr val="dk1"/>
              </a:buClr>
              <a:buSzPts val="2200"/>
              <a:buFont typeface="Noto Sans Symbols"/>
              <a:buAutoNum type="arabicParenR"/>
            </a:pPr>
            <a:endParaRPr sz="2200" b="0" i="0" u="none" strike="noStrike" cap="none" dirty="0">
              <a:solidFill>
                <a:schemeClr val="dk1"/>
              </a:solidFill>
              <a:latin typeface="Arial"/>
              <a:ea typeface="Arial"/>
              <a:cs typeface="Arial"/>
              <a:sym typeface="Arial"/>
            </a:endParaRPr>
          </a:p>
          <a:p>
            <a:pPr marL="457200" marR="0" lvl="0" indent="-31750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457200" marR="0" lvl="0" indent="-31750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457200" marR="0" lvl="0" indent="-31750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a:p>
            <a:pPr marL="457200" marR="0" lvl="0" indent="-457200" algn="l" rtl="0">
              <a:spcBef>
                <a:spcPts val="440"/>
              </a:spcBef>
              <a:spcAft>
                <a:spcPts val="0"/>
              </a:spcAft>
              <a:buClr>
                <a:schemeClr val="dk1"/>
              </a:buClr>
              <a:buSzPts val="2200"/>
              <a:buFont typeface="Noto Sans Symbols"/>
              <a:buAutoNum type="arabicParenR"/>
            </a:pPr>
            <a:r>
              <a:rPr lang="it-IT" sz="2200" b="0" i="0" u="none" strike="noStrike" cap="none" dirty="0">
                <a:solidFill>
                  <a:schemeClr val="dk1"/>
                </a:solidFill>
                <a:latin typeface="Arial"/>
                <a:ea typeface="Arial"/>
                <a:cs typeface="Arial"/>
                <a:sym typeface="Arial"/>
              </a:rPr>
              <a:t>Cloud = 67, 76, 79, 85, 68</a:t>
            </a:r>
            <a:endParaRPr dirty="0"/>
          </a:p>
          <a:p>
            <a:pPr marL="457200" marR="0" lvl="0" indent="-457200" algn="l" rtl="0">
              <a:spcBef>
                <a:spcPts val="440"/>
              </a:spcBef>
              <a:spcAft>
                <a:spcPts val="0"/>
              </a:spcAft>
              <a:buClr>
                <a:schemeClr val="dk1"/>
              </a:buClr>
              <a:buSzPts val="2200"/>
              <a:buFont typeface="Noto Sans Symbols"/>
              <a:buAutoNum type="arabicParenR"/>
            </a:pPr>
            <a:r>
              <a:rPr lang="it-IT" sz="2200" b="0" i="0" u="none" strike="noStrike" cap="none" dirty="0" err="1">
                <a:solidFill>
                  <a:schemeClr val="dk1"/>
                </a:solidFill>
                <a:latin typeface="Arial"/>
                <a:ea typeface="Arial"/>
                <a:cs typeface="Arial"/>
                <a:sym typeface="Arial"/>
              </a:rPr>
              <a:t>Encrypt</a:t>
            </a:r>
            <a:r>
              <a:rPr lang="it-IT" sz="2200" b="0" i="0" u="none" strike="noStrike" cap="none" dirty="0">
                <a:solidFill>
                  <a:schemeClr val="dk1"/>
                </a:solidFill>
                <a:latin typeface="Arial"/>
                <a:ea typeface="Arial"/>
                <a:cs typeface="Arial"/>
                <a:sym typeface="Arial"/>
              </a:rPr>
              <a:t> Cloud → 58, 20, 53, 50, 87</a:t>
            </a:r>
            <a:endParaRPr dirty="0"/>
          </a:p>
        </p:txBody>
      </p:sp>
      <p:pic>
        <p:nvPicPr>
          <p:cNvPr id="653" name="Shape 653" descr="https://cdn.arstechnica.net/wp-content/uploads/2013/10/elliptic-curve-crypt-image05.png"/>
          <p:cNvPicPr preferRelativeResize="0"/>
          <p:nvPr/>
        </p:nvPicPr>
        <p:blipFill rotWithShape="1">
          <a:blip r:embed="rId3">
            <a:alphaModFix/>
          </a:blip>
          <a:srcRect/>
          <a:stretch/>
        </p:blipFill>
        <p:spPr>
          <a:xfrm>
            <a:off x="2069063" y="1880313"/>
            <a:ext cx="4800600" cy="1362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b="0" i="0" dirty="0">
                <a:effectLst/>
                <a:latin typeface="Roboto"/>
              </a:rPr>
              <a:t>security</a:t>
            </a:r>
            <a:endParaRPr dirty="0"/>
          </a:p>
        </p:txBody>
      </p:sp>
      <p:sp>
        <p:nvSpPr>
          <p:cNvPr id="659" name="Shape 659"/>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Alice and Bob know n = 91</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Everyone knows 5</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Only Alice knows 29</a:t>
            </a:r>
          </a:p>
          <a:p>
            <a:pPr marL="342900" marR="0" lvl="0" indent="-342900" algn="l" rtl="0">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Knowing 5 (public key) is not sufficient to decrypt the message</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Can Bob trace Alice's private key? That is, is the information "91" sufficient to compromise security?</a:t>
            </a:r>
          </a:p>
          <a:p>
            <a:pPr marL="342900" marR="0" lvl="0" indent="-342900" algn="l" rtl="0">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Mathematical problem: factorization into prime numbers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665" name="Shape 665"/>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704"/>
              <a:buFont typeface="Noto Sans Symbols"/>
              <a:buNone/>
            </a:pPr>
            <a:r>
              <a:rPr lang="en-US" sz="1704" b="0" i="0" u="none" strike="noStrike" cap="none" dirty="0">
                <a:solidFill>
                  <a:schemeClr val="dk1"/>
                </a:solidFill>
                <a:latin typeface="Arial"/>
                <a:ea typeface="Arial"/>
                <a:cs typeface="Arial"/>
                <a:sym typeface="Arial"/>
              </a:rPr>
              <a:t>Prime factorization is not the most difficult problem on a bit-to-bit basis. Specialized algorithms such as Quadratic Sieve and General Number Field Sieve were created to address the factorization problem and have had some success. These algorithms are faster and less computationally intensive than the naive approach of guessing pairs of known primes.</a:t>
            </a:r>
          </a:p>
          <a:p>
            <a:pPr marL="0" marR="0" lvl="0" indent="0" algn="l" rtl="0">
              <a:lnSpc>
                <a:spcPct val="80000"/>
              </a:lnSpc>
              <a:spcBef>
                <a:spcPts val="0"/>
              </a:spcBef>
              <a:spcAft>
                <a:spcPts val="0"/>
              </a:spcAft>
              <a:buClr>
                <a:schemeClr val="dk1"/>
              </a:buClr>
              <a:buSzPts val="1704"/>
              <a:buFont typeface="Noto Sans Symbols"/>
              <a:buNone/>
            </a:pPr>
            <a:endParaRPr lang="en-US" sz="1704"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704"/>
              <a:buFont typeface="Noto Sans Symbols"/>
              <a:buNone/>
            </a:pPr>
            <a:r>
              <a:rPr lang="en-US" sz="1704" b="0" i="0" u="none" strike="noStrike" cap="none" dirty="0">
                <a:solidFill>
                  <a:schemeClr val="dk1"/>
                </a:solidFill>
                <a:latin typeface="Arial"/>
                <a:ea typeface="Arial"/>
                <a:cs typeface="Arial"/>
                <a:sym typeface="Arial"/>
              </a:rPr>
              <a:t>These factoring algorithms become more efficient as the size of the numbers considered increases. The gap between the difficulty of factoring large numbers and multiplying large numbers narrows as the number (i.e. the key bit length) increases. As the resources available to decrypt the numbers increase, the size of the keys must grow even faster. This is not a sustainable situation for mobile and low-power devices that have limited computational power. The gap between factoring and multiplication is not sustainable in the long term.</a:t>
            </a:r>
          </a:p>
          <a:p>
            <a:pPr marL="0" marR="0" lvl="0" indent="0" algn="l" rtl="0">
              <a:lnSpc>
                <a:spcPct val="80000"/>
              </a:lnSpc>
              <a:spcBef>
                <a:spcPts val="0"/>
              </a:spcBef>
              <a:spcAft>
                <a:spcPts val="0"/>
              </a:spcAft>
              <a:buClr>
                <a:schemeClr val="dk1"/>
              </a:buClr>
              <a:buSzPts val="1704"/>
              <a:buFont typeface="Noto Sans Symbols"/>
              <a:buNone/>
            </a:pPr>
            <a:endParaRPr lang="en-US" sz="1704"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704"/>
              <a:buFont typeface="Noto Sans Symbols"/>
              <a:buNone/>
            </a:pPr>
            <a:r>
              <a:rPr lang="en-US" sz="1704" b="0" i="0" u="none" strike="noStrike" cap="none" dirty="0">
                <a:solidFill>
                  <a:schemeClr val="dk1"/>
                </a:solidFill>
                <a:latin typeface="Arial"/>
                <a:ea typeface="Arial"/>
                <a:cs typeface="Arial"/>
                <a:sym typeface="Arial"/>
              </a:rPr>
              <a:t>All of this means that RSA is not the ideal system for the future of cryptography.</a:t>
            </a:r>
          </a:p>
          <a:p>
            <a:pPr marL="0" marR="0" lvl="0" indent="0" algn="l" rtl="0">
              <a:lnSpc>
                <a:spcPct val="80000"/>
              </a:lnSpc>
              <a:spcBef>
                <a:spcPts val="0"/>
              </a:spcBef>
              <a:spcAft>
                <a:spcPts val="0"/>
              </a:spcAft>
              <a:buClr>
                <a:schemeClr val="dk1"/>
              </a:buClr>
              <a:buSzPts val="1704"/>
              <a:buFont typeface="Noto Sans Symbols"/>
              <a:buNone/>
            </a:pPr>
            <a:endParaRPr lang="en-US" sz="1704"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704"/>
              <a:buFont typeface="Noto Sans Symbols"/>
              <a:buNone/>
            </a:pPr>
            <a:r>
              <a:rPr lang="en-US" sz="1704" b="0" i="0" u="none" strike="noStrike" cap="none" dirty="0">
                <a:solidFill>
                  <a:schemeClr val="dk1"/>
                </a:solidFill>
                <a:latin typeface="Arial"/>
                <a:ea typeface="Arial"/>
                <a:cs typeface="Arial"/>
                <a:sym typeface="Arial"/>
              </a:rPr>
              <a:t>→ Techniques based on Elliptical Curves</a:t>
            </a:r>
          </a:p>
          <a:p>
            <a:pPr marL="0" marR="0" lvl="0" indent="0" algn="l" rtl="0">
              <a:lnSpc>
                <a:spcPct val="80000"/>
              </a:lnSpc>
              <a:spcBef>
                <a:spcPts val="0"/>
              </a:spcBef>
              <a:spcAft>
                <a:spcPts val="0"/>
              </a:spcAft>
              <a:buClr>
                <a:schemeClr val="dk1"/>
              </a:buClr>
              <a:buSzPts val="1704"/>
              <a:buFont typeface="Noto Sans Symbols"/>
              <a:buNone/>
            </a:pPr>
            <a:endParaRPr lang="en-US" sz="1704" dirty="0"/>
          </a:p>
          <a:p>
            <a:pPr marL="0" marR="0" lvl="0" indent="0" algn="ctr" rtl="0">
              <a:lnSpc>
                <a:spcPct val="80000"/>
              </a:lnSpc>
              <a:spcBef>
                <a:spcPts val="0"/>
              </a:spcBef>
              <a:spcAft>
                <a:spcPts val="0"/>
              </a:spcAft>
              <a:buClr>
                <a:schemeClr val="dk1"/>
              </a:buClr>
              <a:buSzPts val="1704"/>
              <a:buFont typeface="Noto Sans Symbols"/>
              <a:buNone/>
            </a:pPr>
            <a:r>
              <a:rPr lang="it-IT" sz="1400" b="0" i="0" u="none" strike="noStrike" dirty="0">
                <a:effectLst/>
                <a:latin typeface="YouTube Noto"/>
                <a:hlinkClick r:id="rId3" tooltip="Condividi link"/>
              </a:rPr>
              <a:t>https://youtu.be/2RShPGAZqMs</a:t>
            </a:r>
            <a:endParaRPr sz="1704" b="0" i="0" u="none" strike="noStrike" cap="none" dirty="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Digital (</a:t>
            </a:r>
            <a:r>
              <a:rPr lang="it-IT" sz="2200" b="1" i="0" u="none" strike="noStrike" cap="none" dirty="0" err="1">
                <a:solidFill>
                  <a:schemeClr val="lt1"/>
                </a:solidFill>
                <a:latin typeface="Arial"/>
                <a:ea typeface="Arial"/>
                <a:cs typeface="Arial"/>
                <a:sym typeface="Arial"/>
              </a:rPr>
              <a:t>Cryptographic</a:t>
            </a:r>
            <a:r>
              <a:rPr lang="it-IT" sz="2200" b="1" i="0" u="none" strike="noStrike" cap="none" dirty="0">
                <a:solidFill>
                  <a:schemeClr val="lt1"/>
                </a:solidFill>
                <a:latin typeface="Arial"/>
                <a:ea typeface="Arial"/>
                <a:cs typeface="Arial"/>
                <a:sym typeface="Arial"/>
              </a:rPr>
              <a:t>) signature</a:t>
            </a:r>
            <a:endParaRPr dirty="0"/>
          </a:p>
        </p:txBody>
      </p:sp>
      <p:sp>
        <p:nvSpPr>
          <p:cNvPr id="671" name="Shape 671"/>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35"/>
              <a:buFont typeface="Noto Sans Symbols"/>
              <a:buNone/>
            </a:pPr>
            <a:r>
              <a:rPr lang="en-US" sz="2035" b="0" i="0" u="none" strike="noStrike" cap="none" dirty="0">
                <a:solidFill>
                  <a:schemeClr val="dk1"/>
                </a:solidFill>
                <a:latin typeface="Arial"/>
                <a:ea typeface="Arial"/>
                <a:cs typeface="Arial"/>
                <a:sym typeface="Arial"/>
              </a:rPr>
              <a:t>Asymmetric algorithms guarantee confidentiality in communication. In fact, a message encrypted with the recipient's public key ensures that only the latter is able to decrypt this message, as it is the only one who has the corresponding private key.</a:t>
            </a:r>
          </a:p>
          <a:p>
            <a:pPr marL="0" marR="0" lvl="0" indent="0" algn="l" rtl="0">
              <a:lnSpc>
                <a:spcPct val="90000"/>
              </a:lnSpc>
              <a:spcBef>
                <a:spcPts val="0"/>
              </a:spcBef>
              <a:spcAft>
                <a:spcPts val="0"/>
              </a:spcAft>
              <a:buClr>
                <a:schemeClr val="dk1"/>
              </a:buClr>
              <a:buSzPts val="2035"/>
              <a:buFont typeface="Noto Sans Symbols"/>
              <a:buNone/>
            </a:pPr>
            <a:r>
              <a:rPr lang="en-US" sz="2035" b="0" i="0" u="none" strike="noStrike" cap="none" dirty="0">
                <a:solidFill>
                  <a:schemeClr val="dk1"/>
                </a:solidFill>
                <a:latin typeface="Arial"/>
                <a:ea typeface="Arial"/>
                <a:cs typeface="Arial"/>
                <a:sym typeface="Arial"/>
              </a:rPr>
              <a:t>Furthermore, by reversing the use of keys, that is, encrypting with the sender's private key and decrypting with the sender's public key, it is possible to guarantee authentication. It is on this principle that the digital signature is based.</a:t>
            </a:r>
          </a:p>
          <a:p>
            <a:pPr marL="0" marR="0" lvl="0" indent="0" algn="l" rtl="0">
              <a:lnSpc>
                <a:spcPct val="90000"/>
              </a:lnSpc>
              <a:spcBef>
                <a:spcPts val="0"/>
              </a:spcBef>
              <a:spcAft>
                <a:spcPts val="0"/>
              </a:spcAft>
              <a:buClr>
                <a:schemeClr val="dk1"/>
              </a:buClr>
              <a:buSzPts val="2035"/>
              <a:buFont typeface="Noto Sans Symbols"/>
              <a:buNone/>
            </a:pPr>
            <a:endParaRPr lang="en-US" sz="2035"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035"/>
              <a:buFont typeface="Noto Sans Symbols"/>
              <a:buNone/>
            </a:pPr>
            <a:r>
              <a:rPr lang="en-US" sz="2035" b="0" i="0" u="none" strike="noStrike" cap="none" dirty="0">
                <a:solidFill>
                  <a:schemeClr val="dk1"/>
                </a:solidFill>
                <a:latin typeface="Arial"/>
                <a:ea typeface="Arial"/>
                <a:cs typeface="Arial"/>
                <a:sym typeface="Arial"/>
              </a:rPr>
              <a:t>The message is encrypted with the private key, so that anyone can, using the public key known by everyone, decrypt it and, in addition to being able to read it in clear text, be sure that the message was sent by the owner of the private key corresponding to the public one used to read it.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Let’s</a:t>
            </a:r>
            <a:r>
              <a:rPr lang="it-IT" sz="2200" b="1" i="0" u="none" strike="noStrike" cap="none" dirty="0">
                <a:solidFill>
                  <a:schemeClr val="lt1"/>
                </a:solidFill>
                <a:latin typeface="Arial"/>
                <a:ea typeface="Arial"/>
                <a:cs typeface="Arial"/>
                <a:sym typeface="Arial"/>
              </a:rPr>
              <a:t> go back to the Blockchain…</a:t>
            </a:r>
            <a:endParaRPr dirty="0"/>
          </a:p>
        </p:txBody>
      </p:sp>
      <p:pic>
        <p:nvPicPr>
          <p:cNvPr id="4" name="Immagine 3"/>
          <p:cNvPicPr>
            <a:picLocks noChangeAspect="1"/>
          </p:cNvPicPr>
          <p:nvPr/>
        </p:nvPicPr>
        <p:blipFill>
          <a:blip r:embed="rId3"/>
          <a:stretch>
            <a:fillRect/>
          </a:stretch>
        </p:blipFill>
        <p:spPr>
          <a:xfrm>
            <a:off x="1616402" y="1625682"/>
            <a:ext cx="5772150" cy="3933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What</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about</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miners</a:t>
            </a:r>
            <a:r>
              <a:rPr lang="it-IT" sz="2200" b="1" i="0" u="none" strike="noStrike" cap="none" dirty="0">
                <a:solidFill>
                  <a:schemeClr val="lt1"/>
                </a:solidFill>
                <a:latin typeface="Arial"/>
                <a:ea typeface="Arial"/>
                <a:cs typeface="Arial"/>
                <a:sym typeface="Arial"/>
              </a:rPr>
              <a:t>?</a:t>
            </a:r>
            <a:endParaRPr dirty="0"/>
          </a:p>
        </p:txBody>
      </p:sp>
      <p:sp>
        <p:nvSpPr>
          <p:cNvPr id="683" name="Shape 683"/>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In addition to checking that the digital signatures of the transactions are authentic, that there is no double spending, etc., and therefore verifying the transaction, their main job is to build the Blockchain, block by block.</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As?</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By concatenating the blocks together, and this happens with the solution of a computationally onerous mathematical problem.</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If it were easily fixed, it would also be easy to attack the Blockchain.</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Proof</a:t>
            </a:r>
            <a:r>
              <a:rPr lang="it-IT" dirty="0"/>
              <a:t> of Work</a:t>
            </a:r>
          </a:p>
        </p:txBody>
      </p:sp>
      <p:sp>
        <p:nvSpPr>
          <p:cNvPr id="3" name="Segnaposto testo 2"/>
          <p:cNvSpPr>
            <a:spLocks noGrp="1"/>
          </p:cNvSpPr>
          <p:nvPr>
            <p:ph type="body" idx="1"/>
          </p:nvPr>
        </p:nvSpPr>
        <p:spPr/>
        <p:txBody>
          <a:bodyPr/>
          <a:lstStyle/>
          <a:p>
            <a:r>
              <a:rPr lang="en-US" dirty="0"/>
              <a:t>The Bitcoin Blockchain is therefore based on proof-of-work</a:t>
            </a:r>
          </a:p>
          <a:p>
            <a:endParaRPr lang="en-US" dirty="0"/>
          </a:p>
          <a:p>
            <a:r>
              <a:rPr lang="en-US" dirty="0"/>
              <a:t>Proof of Work, or PoW, is an algorithm that is used by different cryptocurrencies - such as Bitcoin- to reach a decentralized agreement between different nodes in the process of adding a specific block to the blockchain.</a:t>
            </a:r>
          </a:p>
          <a:p>
            <a:r>
              <a:rPr lang="en-US" dirty="0" err="1"/>
              <a:t>Hashcash</a:t>
            </a:r>
            <a:r>
              <a:rPr lang="en-US" dirty="0"/>
              <a:t> (SHA-256) is the Proof of Work feature used by Bitcoin. Cryptocurrency forces miners to solve extremely complex and computationally difficult mathematical problems in order to add blocks to the blockchain. This function produces a very specific type of data that is used to verify that a significant amount of work has been done.</a:t>
            </a:r>
            <a:endParaRPr lang="it-IT" dirty="0"/>
          </a:p>
        </p:txBody>
      </p:sp>
    </p:spTree>
    <p:extLst>
      <p:ext uri="{BB962C8B-B14F-4D97-AF65-F5344CB8AC3E}">
        <p14:creationId xmlns:p14="http://schemas.microsoft.com/office/powerpoint/2010/main" val="4106637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Hash function</a:t>
            </a:r>
            <a:endParaRPr sz="2200" b="1" i="0" u="none" strike="noStrike" cap="none">
              <a:solidFill>
                <a:schemeClr val="lt1"/>
              </a:solidFill>
              <a:latin typeface="Arial"/>
              <a:ea typeface="Arial"/>
              <a:cs typeface="Arial"/>
              <a:sym typeface="Arial"/>
            </a:endParaRPr>
          </a:p>
        </p:txBody>
      </p:sp>
      <p:sp>
        <p:nvSpPr>
          <p:cNvPr id="843" name="Shape 843"/>
          <p:cNvSpPr txBox="1">
            <a:spLocks noGrp="1"/>
          </p:cNvSpPr>
          <p:nvPr>
            <p:ph type="body" idx="1"/>
          </p:nvPr>
        </p:nvSpPr>
        <p:spPr>
          <a:xfrm>
            <a:off x="199883" y="1600200"/>
            <a:ext cx="8581043"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“A hash function takes an input of any length and creates an output of fixed length. </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It takes an input string and created a string of letters and numbers </a:t>
            </a:r>
            <a:endParaRPr/>
          </a:p>
          <a:p>
            <a:pPr marL="0" marR="0" lvl="0" indent="0" algn="ctr"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“a0680c04c4eb53884be77b4e10677f2b”</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This is referred to as the message digest. </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It is also known as the digital fingerprint.”</a:t>
            </a:r>
            <a:endParaRPr/>
          </a:p>
          <a:p>
            <a:pPr marL="0" marR="0" lvl="0" indent="0" algn="l" rtl="0">
              <a:spcBef>
                <a:spcPts val="440"/>
              </a:spcBef>
              <a:spcAft>
                <a:spcPts val="0"/>
              </a:spcAft>
              <a:buClr>
                <a:schemeClr val="dk1"/>
              </a:buClr>
              <a:buSzPts val="2200"/>
              <a:buFont typeface="Noto Sans Symbols"/>
              <a:buNone/>
            </a:pPr>
            <a:endParaRPr sz="2200" b="0" i="1"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8239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pic>
        <p:nvPicPr>
          <p:cNvPr id="849" name="Shape 849"/>
          <p:cNvPicPr preferRelativeResize="0">
            <a:picLocks noGrp="1"/>
          </p:cNvPicPr>
          <p:nvPr>
            <p:ph type="body" idx="1"/>
          </p:nvPr>
        </p:nvPicPr>
        <p:blipFill rotWithShape="1">
          <a:blip r:embed="rId3">
            <a:alphaModFix/>
          </a:blip>
          <a:srcRect/>
          <a:stretch/>
        </p:blipFill>
        <p:spPr>
          <a:xfrm>
            <a:off x="1180806" y="2870934"/>
            <a:ext cx="6782388" cy="2133785"/>
          </a:xfrm>
          <a:prstGeom prst="rect">
            <a:avLst/>
          </a:prstGeom>
          <a:noFill/>
          <a:ln>
            <a:noFill/>
          </a:ln>
        </p:spPr>
      </p:pic>
      <p:sp>
        <p:nvSpPr>
          <p:cNvPr id="850" name="Shape 850"/>
          <p:cNvSpPr txBox="1"/>
          <p:nvPr/>
        </p:nvSpPr>
        <p:spPr>
          <a:xfrm>
            <a:off x="410547" y="1614196"/>
            <a:ext cx="82202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There are several types of hash functions</a:t>
            </a:r>
            <a:endParaRPr sz="1800" dirty="0">
              <a:solidFill>
                <a:schemeClr val="dk1"/>
              </a:solidFill>
              <a:latin typeface="Calibri"/>
              <a:ea typeface="Calibri"/>
              <a:cs typeface="Calibri"/>
              <a:sym typeface="Calibri"/>
            </a:endParaRPr>
          </a:p>
        </p:txBody>
      </p:sp>
      <p:sp>
        <p:nvSpPr>
          <p:cNvPr id="2" name="CasellaDiTesto 1">
            <a:extLst>
              <a:ext uri="{FF2B5EF4-FFF2-40B4-BE49-F238E27FC236}">
                <a16:creationId xmlns:a16="http://schemas.microsoft.com/office/drawing/2014/main" id="{C8362413-BA45-42DA-B989-064FE97C4577}"/>
              </a:ext>
            </a:extLst>
          </p:cNvPr>
          <p:cNvSpPr txBox="1"/>
          <p:nvPr/>
        </p:nvSpPr>
        <p:spPr>
          <a:xfrm>
            <a:off x="3563332" y="5410986"/>
            <a:ext cx="4015819" cy="307777"/>
          </a:xfrm>
          <a:prstGeom prst="rect">
            <a:avLst/>
          </a:prstGeom>
          <a:noFill/>
        </p:spPr>
        <p:txBody>
          <a:bodyPr wrap="square" rtlCol="0">
            <a:spAutoFit/>
          </a:bodyPr>
          <a:lstStyle/>
          <a:p>
            <a:r>
              <a:rPr lang="it-IT" dirty="0">
                <a:hlinkClick r:id="rId4"/>
              </a:rPr>
              <a:t>http://onlinemd5.com/</a:t>
            </a:r>
            <a:endParaRPr lang="it-IT" dirty="0"/>
          </a:p>
        </p:txBody>
      </p:sp>
    </p:spTree>
    <p:extLst>
      <p:ext uri="{BB962C8B-B14F-4D97-AF65-F5344CB8AC3E}">
        <p14:creationId xmlns:p14="http://schemas.microsoft.com/office/powerpoint/2010/main" val="56498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1E879-8F29-40EF-8BC7-D0AEE408D2F6}"/>
              </a:ext>
            </a:extLst>
          </p:cNvPr>
          <p:cNvSpPr>
            <a:spLocks noGrp="1"/>
          </p:cNvSpPr>
          <p:nvPr>
            <p:ph type="title"/>
          </p:nvPr>
        </p:nvSpPr>
        <p:spPr/>
        <p:txBody>
          <a:bodyPr/>
          <a:lstStyle/>
          <a:p>
            <a:r>
              <a:rPr lang="it-IT" dirty="0"/>
              <a:t>Trust</a:t>
            </a:r>
          </a:p>
        </p:txBody>
      </p:sp>
      <p:sp>
        <p:nvSpPr>
          <p:cNvPr id="3" name="Segnaposto testo 2">
            <a:extLst>
              <a:ext uri="{FF2B5EF4-FFF2-40B4-BE49-F238E27FC236}">
                <a16:creationId xmlns:a16="http://schemas.microsoft.com/office/drawing/2014/main" id="{71D1EAAA-E747-4662-B749-C053292BF2F3}"/>
              </a:ext>
            </a:extLst>
          </p:cNvPr>
          <p:cNvSpPr>
            <a:spLocks noGrp="1"/>
          </p:cNvSpPr>
          <p:nvPr>
            <p:ph type="body" idx="1"/>
          </p:nvPr>
        </p:nvSpPr>
        <p:spPr/>
        <p:txBody>
          <a:bodyPr/>
          <a:lstStyle/>
          <a:p>
            <a:pPr marL="571500" indent="-342900">
              <a:buFont typeface="Arial" panose="020B0604020202020204" pitchFamily="34" charset="0"/>
              <a:buChar char="•"/>
            </a:pPr>
            <a:r>
              <a:rPr lang="en-US" sz="2000" dirty="0"/>
              <a:t>In a distributed database, there is generally trust between the nodes on the network. In the case of Bitcoin, Ethereum, </a:t>
            </a:r>
            <a:r>
              <a:rPr lang="en-US" sz="2000" dirty="0" err="1"/>
              <a:t>Algorand</a:t>
            </a:r>
            <a:r>
              <a:rPr lang="en-US" sz="2000" dirty="0"/>
              <a:t>… trust between nodes is not required</a:t>
            </a:r>
          </a:p>
          <a:p>
            <a:pPr marL="571500" indent="-342900">
              <a:buFont typeface="Arial" panose="020B0604020202020204" pitchFamily="34" charset="0"/>
              <a:buChar char="•"/>
            </a:pPr>
            <a:r>
              <a:rPr lang="it-IT" sz="2000" dirty="0"/>
              <a:t>Consensus </a:t>
            </a:r>
            <a:r>
              <a:rPr lang="it-IT" sz="2000" dirty="0" err="1"/>
              <a:t>Mechanism</a:t>
            </a:r>
            <a:endParaRPr lang="it-IT" sz="2000" i="1" dirty="0"/>
          </a:p>
          <a:p>
            <a:pPr marL="571500" indent="-342900">
              <a:buFont typeface="Arial" panose="020B0604020202020204" pitchFamily="34" charset="0"/>
              <a:buChar char="•"/>
            </a:pPr>
            <a:endParaRPr lang="it-IT" sz="2000" i="1" dirty="0"/>
          </a:p>
          <a:p>
            <a:pPr marL="228600" indent="0"/>
            <a:endParaRPr lang="it-IT" sz="2000" i="1" dirty="0"/>
          </a:p>
          <a:p>
            <a:pPr marL="571500" indent="-342900">
              <a:buFont typeface="Arial" panose="020B0604020202020204" pitchFamily="34" charset="0"/>
              <a:buChar char="•"/>
            </a:pPr>
            <a:r>
              <a:rPr lang="it-IT" sz="2000" dirty="0" err="1"/>
              <a:t>Where</a:t>
            </a:r>
            <a:r>
              <a:rPr lang="it-IT" sz="2000" dirty="0"/>
              <a:t> </a:t>
            </a:r>
            <a:r>
              <a:rPr lang="it-IT" sz="2000" dirty="0" err="1"/>
              <a:t>is</a:t>
            </a:r>
            <a:r>
              <a:rPr lang="it-IT" sz="2000" dirty="0"/>
              <a:t> trust? Google Drive, Google </a:t>
            </a:r>
            <a:r>
              <a:rPr lang="it-IT" sz="2000" dirty="0" err="1"/>
              <a:t>Documents</a:t>
            </a:r>
            <a:r>
              <a:rPr lang="it-IT" sz="2000" dirty="0"/>
              <a:t>, Dropbox (</a:t>
            </a:r>
            <a:r>
              <a:rPr lang="it-IT" sz="2000" dirty="0" err="1"/>
              <a:t>shared</a:t>
            </a:r>
            <a:r>
              <a:rPr lang="it-IT" sz="2000" dirty="0"/>
              <a:t> files)</a:t>
            </a:r>
          </a:p>
          <a:p>
            <a:pPr marL="571500" indent="-342900">
              <a:buFont typeface="Arial" panose="020B0604020202020204" pitchFamily="34" charset="0"/>
              <a:buChar char="•"/>
            </a:pPr>
            <a:r>
              <a:rPr lang="it-IT" sz="2000" dirty="0" err="1"/>
              <a:t>Where</a:t>
            </a:r>
            <a:r>
              <a:rPr lang="it-IT" sz="2000" dirty="0"/>
              <a:t> trust </a:t>
            </a:r>
            <a:r>
              <a:rPr lang="it-IT" sz="2000" dirty="0" err="1"/>
              <a:t>is</a:t>
            </a:r>
            <a:r>
              <a:rPr lang="it-IT" sz="2000" dirty="0"/>
              <a:t> </a:t>
            </a:r>
            <a:r>
              <a:rPr lang="it-IT" sz="2000" dirty="0" err="1"/>
              <a:t>not</a:t>
            </a:r>
            <a:r>
              <a:rPr lang="it-IT" sz="2000" dirty="0"/>
              <a:t> </a:t>
            </a:r>
            <a:r>
              <a:rPr lang="it-IT" sz="2000" dirty="0" err="1"/>
              <a:t>necessary</a:t>
            </a:r>
            <a:r>
              <a:rPr lang="it-IT" sz="2000" dirty="0"/>
              <a:t>? In the blockchain</a:t>
            </a:r>
          </a:p>
          <a:p>
            <a:pPr marL="571500" indent="-342900">
              <a:buFont typeface="Arial" panose="020B0604020202020204" pitchFamily="34" charset="0"/>
              <a:buChar char="•"/>
            </a:pPr>
            <a:endParaRPr lang="it-IT" sz="2000" i="1" dirty="0"/>
          </a:p>
          <a:p>
            <a:pPr marL="571500" indent="-342900">
              <a:buFont typeface="Arial" panose="020B0604020202020204" pitchFamily="34" charset="0"/>
              <a:buChar char="•"/>
            </a:pPr>
            <a:endParaRPr lang="it-IT" sz="2000" i="1" dirty="0"/>
          </a:p>
          <a:p>
            <a:pPr marL="571500" indent="-342900">
              <a:buFont typeface="Arial" panose="020B0604020202020204" pitchFamily="34" charset="0"/>
              <a:buChar char="•"/>
            </a:pPr>
            <a:endParaRPr lang="it-IT" dirty="0"/>
          </a:p>
        </p:txBody>
      </p:sp>
    </p:spTree>
    <p:extLst>
      <p:ext uri="{BB962C8B-B14F-4D97-AF65-F5344CB8AC3E}">
        <p14:creationId xmlns:p14="http://schemas.microsoft.com/office/powerpoint/2010/main" val="485510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85BF7-B44F-458C-A4C4-52EA5A107FEA}"/>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C18450B8-9E10-4781-A060-97AF3B2393D8}"/>
              </a:ext>
            </a:extLst>
          </p:cNvPr>
          <p:cNvSpPr>
            <a:spLocks noGrp="1"/>
          </p:cNvSpPr>
          <p:nvPr>
            <p:ph type="body" idx="1"/>
          </p:nvPr>
        </p:nvSpPr>
        <p:spPr/>
        <p:txBody>
          <a:bodyPr/>
          <a:lstStyle/>
          <a:p>
            <a:r>
              <a:rPr lang="it-IT" dirty="0">
                <a:hlinkClick r:id="rId2"/>
              </a:rPr>
              <a:t>https://www.blockchain.com/it/btc/block/000000000000000000169176f5daf7c52fed81797b57113000da63233d43f306</a:t>
            </a:r>
            <a:endParaRPr lang="it-IT" dirty="0"/>
          </a:p>
          <a:p>
            <a:r>
              <a:rPr lang="en-US" dirty="0"/>
              <a:t>The string we see is the hash of a block (64 characters long)</a:t>
            </a:r>
          </a:p>
          <a:p>
            <a:endParaRPr lang="en-US" dirty="0"/>
          </a:p>
          <a:p>
            <a:r>
              <a:rPr lang="en-US" dirty="0"/>
              <a:t>To calculate the hash of a block, we need, among other things:</a:t>
            </a:r>
          </a:p>
          <a:p>
            <a:pPr marL="571500" indent="-342900">
              <a:buFont typeface="Arial" panose="020B0604020202020204" pitchFamily="34" charset="0"/>
              <a:buChar char="•"/>
            </a:pPr>
            <a:r>
              <a:rPr lang="en-US" dirty="0"/>
              <a:t>Previous block hash ("</a:t>
            </a:r>
            <a:r>
              <a:rPr lang="en-US" dirty="0" err="1"/>
              <a:t>prev_block</a:t>
            </a:r>
            <a:r>
              <a:rPr lang="en-US" dirty="0"/>
              <a:t>")</a:t>
            </a:r>
          </a:p>
          <a:p>
            <a:pPr marL="571500" indent="-342900">
              <a:buFont typeface="Arial" panose="020B0604020202020204" pitchFamily="34" charset="0"/>
              <a:buChar char="•"/>
            </a:pPr>
            <a:r>
              <a:rPr lang="en-US" dirty="0"/>
              <a:t>Merkle root ("</a:t>
            </a:r>
            <a:r>
              <a:rPr lang="en-US" dirty="0" err="1"/>
              <a:t>mrkl_root</a:t>
            </a:r>
            <a:r>
              <a:rPr lang="en-US" dirty="0"/>
              <a:t>")</a:t>
            </a:r>
          </a:p>
          <a:p>
            <a:pPr marL="571500" indent="-342900">
              <a:buFont typeface="Arial" panose="020B0604020202020204" pitchFamily="34" charset="0"/>
              <a:buChar char="•"/>
            </a:pPr>
            <a:r>
              <a:rPr lang="en-US" dirty="0"/>
              <a:t>Time stamp ("time")</a:t>
            </a:r>
          </a:p>
          <a:p>
            <a:r>
              <a:rPr lang="en-US" dirty="0"/>
              <a:t>… And then Mining !!!</a:t>
            </a:r>
            <a:endParaRPr lang="it-IT" dirty="0"/>
          </a:p>
        </p:txBody>
      </p:sp>
      <p:sp>
        <p:nvSpPr>
          <p:cNvPr id="4" name="CasellaDiTesto 3">
            <a:extLst>
              <a:ext uri="{FF2B5EF4-FFF2-40B4-BE49-F238E27FC236}">
                <a16:creationId xmlns:a16="http://schemas.microsoft.com/office/drawing/2014/main" id="{A12BE893-383C-4D97-9C1D-5356259F149B}"/>
              </a:ext>
            </a:extLst>
          </p:cNvPr>
          <p:cNvSpPr txBox="1"/>
          <p:nvPr/>
        </p:nvSpPr>
        <p:spPr>
          <a:xfrm>
            <a:off x="4213782" y="4437354"/>
            <a:ext cx="4930218" cy="1384995"/>
          </a:xfrm>
          <a:prstGeom prst="rect">
            <a:avLst/>
          </a:prstGeom>
          <a:noFill/>
        </p:spPr>
        <p:txBody>
          <a:bodyPr wrap="square" rtlCol="0">
            <a:spAutoFit/>
          </a:bodyPr>
          <a:lstStyle/>
          <a:p>
            <a:r>
              <a:rPr lang="en-US" dirty="0"/>
              <a:t>Every transaction has a hash associated with it. In a block, all of the transaction hashes in the block are themselves hashed (sometimes several times -- the exact process is complex), and the result is the Merkle root. In other words, the Merkle root is the hash of all the hashes of all the transactions in the block. </a:t>
            </a:r>
            <a:endParaRPr lang="it-IT" dirty="0"/>
          </a:p>
        </p:txBody>
      </p:sp>
    </p:spTree>
    <p:extLst>
      <p:ext uri="{BB962C8B-B14F-4D97-AF65-F5344CB8AC3E}">
        <p14:creationId xmlns:p14="http://schemas.microsoft.com/office/powerpoint/2010/main" val="928377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6EE560-8FAB-4F6E-A781-7EDE0E4635C9}"/>
              </a:ext>
            </a:extLst>
          </p:cNvPr>
          <p:cNvSpPr>
            <a:spLocks noGrp="1"/>
          </p:cNvSpPr>
          <p:nvPr>
            <p:ph type="title"/>
          </p:nvPr>
        </p:nvSpPr>
        <p:spPr/>
        <p:txBody>
          <a:bodyPr/>
          <a:lstStyle/>
          <a:p>
            <a:r>
              <a:rPr lang="it-IT" dirty="0" err="1"/>
              <a:t>Hashing</a:t>
            </a:r>
            <a:r>
              <a:rPr lang="it-IT" dirty="0"/>
              <a:t>…</a:t>
            </a:r>
            <a:br>
              <a:rPr lang="it-IT" dirty="0"/>
            </a:br>
            <a:endParaRPr lang="it-IT" dirty="0"/>
          </a:p>
        </p:txBody>
      </p:sp>
      <p:sp>
        <p:nvSpPr>
          <p:cNvPr id="3" name="Segnaposto testo 2">
            <a:extLst>
              <a:ext uri="{FF2B5EF4-FFF2-40B4-BE49-F238E27FC236}">
                <a16:creationId xmlns:a16="http://schemas.microsoft.com/office/drawing/2014/main" id="{048B09C7-F39A-4B39-8C6C-4E365B6DDA0F}"/>
              </a:ext>
            </a:extLst>
          </p:cNvPr>
          <p:cNvSpPr>
            <a:spLocks noGrp="1"/>
          </p:cNvSpPr>
          <p:nvPr>
            <p:ph type="body" idx="1"/>
          </p:nvPr>
        </p:nvSpPr>
        <p:spPr>
          <a:xfrm>
            <a:off x="417178" y="1366935"/>
            <a:ext cx="8323726" cy="4525963"/>
          </a:xfrm>
        </p:spPr>
        <p:txBody>
          <a:bodyPr/>
          <a:lstStyle/>
          <a:p>
            <a:r>
              <a:rPr lang="en-US" dirty="0"/>
              <a:t>Hashing is fundamental for the blockchain: Bitcoin's </a:t>
            </a:r>
            <a:r>
              <a:rPr lang="en-US" dirty="0" err="1"/>
              <a:t>PoW</a:t>
            </a:r>
            <a:r>
              <a:rPr lang="en-US" dirty="0"/>
              <a:t> is based on this operation!</a:t>
            </a:r>
          </a:p>
          <a:p>
            <a:endParaRPr lang="it-IT" dirty="0"/>
          </a:p>
          <a:p>
            <a:r>
              <a:rPr lang="en-US" sz="1600" i="1" dirty="0"/>
              <a:t>Our target is to find a variation of it that SHA-256 hashes to a value beginning with '000'. We vary the string by adding an integer value to the end called a nonce and incrementing it each time. Finding a match for "Hello, world!" takes us 4251 tries (but happens to have zeroes in the first four digits):</a:t>
            </a:r>
          </a:p>
          <a:p>
            <a:endParaRPr lang="en-US" sz="1600" i="1" dirty="0"/>
          </a:p>
          <a:p>
            <a:endParaRPr lang="en-US" sz="1600" i="1" dirty="0"/>
          </a:p>
          <a:p>
            <a:endParaRPr lang="en-US" sz="1600" i="1" dirty="0"/>
          </a:p>
          <a:p>
            <a:endParaRPr lang="en-US" sz="1600" i="1" dirty="0"/>
          </a:p>
          <a:p>
            <a:endParaRPr lang="en-US" sz="1600" i="1" dirty="0"/>
          </a:p>
          <a:p>
            <a:r>
              <a:rPr lang="en-US" sz="1600" i="1" dirty="0"/>
              <a:t>4251 hashes on a modern computer is not very much work (most computers can achieve at least 4 million hashes per second). Bitcoin automatically varies the difficulty (and thus the amount of work required to generate a block) to keep a roughly constant rate of block generation.</a:t>
            </a:r>
          </a:p>
          <a:p>
            <a:endParaRPr lang="it-IT" sz="1600" i="1" dirty="0"/>
          </a:p>
        </p:txBody>
      </p:sp>
      <p:pic>
        <p:nvPicPr>
          <p:cNvPr id="7" name="Immagine 6">
            <a:extLst>
              <a:ext uri="{FF2B5EF4-FFF2-40B4-BE49-F238E27FC236}">
                <a16:creationId xmlns:a16="http://schemas.microsoft.com/office/drawing/2014/main" id="{9F7457CA-FD25-42A7-BEA7-27E0FBBE0C6F}"/>
              </a:ext>
            </a:extLst>
          </p:cNvPr>
          <p:cNvPicPr>
            <a:picLocks noChangeAspect="1"/>
          </p:cNvPicPr>
          <p:nvPr/>
        </p:nvPicPr>
        <p:blipFill>
          <a:blip r:embed="rId2"/>
          <a:stretch>
            <a:fillRect/>
          </a:stretch>
        </p:blipFill>
        <p:spPr>
          <a:xfrm>
            <a:off x="1260243" y="3719823"/>
            <a:ext cx="6637595" cy="1303133"/>
          </a:xfrm>
          <a:prstGeom prst="rect">
            <a:avLst/>
          </a:prstGeom>
        </p:spPr>
      </p:pic>
    </p:spTree>
    <p:extLst>
      <p:ext uri="{BB962C8B-B14F-4D97-AF65-F5344CB8AC3E}">
        <p14:creationId xmlns:p14="http://schemas.microsoft.com/office/powerpoint/2010/main" val="362128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testo 2"/>
          <p:cNvSpPr>
            <a:spLocks noGrp="1"/>
          </p:cNvSpPr>
          <p:nvPr>
            <p:ph type="body" idx="1"/>
          </p:nvPr>
        </p:nvSpPr>
        <p:spPr/>
        <p:txBody>
          <a:bodyPr/>
          <a:lstStyle/>
          <a:p>
            <a:r>
              <a:rPr lang="en-US" dirty="0"/>
              <a:t>A POW system discourages attacks and other abuse of service by enforcing certain jobs that require a computer's high processing time. A key feature of these works is their asymmetry: the work must be moderately, but easy to control.</a:t>
            </a:r>
          </a:p>
          <a:p>
            <a:endParaRPr lang="en-US" dirty="0"/>
          </a:p>
          <a:p>
            <a:r>
              <a:rPr lang="en-US" dirty="0"/>
              <a:t>Game theory: the nodes of the network compete with each other to register the new block thus obtaining a compensation. Thanks to the expected remuneration, most of the nodes have an interest in behaving in a "legitimate" manner, thus contributing to the growth of the blockchain.</a:t>
            </a:r>
            <a:endParaRPr lang="it-IT" dirty="0"/>
          </a:p>
        </p:txBody>
      </p:sp>
    </p:spTree>
    <p:extLst>
      <p:ext uri="{BB962C8B-B14F-4D97-AF65-F5344CB8AC3E}">
        <p14:creationId xmlns:p14="http://schemas.microsoft.com/office/powerpoint/2010/main" val="3137209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Not </a:t>
            </a:r>
            <a:r>
              <a:rPr lang="it-IT" dirty="0" err="1"/>
              <a:t>only</a:t>
            </a:r>
            <a:r>
              <a:rPr lang="it-IT" dirty="0"/>
              <a:t> </a:t>
            </a:r>
            <a:r>
              <a:rPr lang="it-IT" dirty="0" err="1"/>
              <a:t>PoW</a:t>
            </a:r>
            <a:r>
              <a:rPr lang="it-IT" dirty="0"/>
              <a:t>…</a:t>
            </a:r>
          </a:p>
        </p:txBody>
      </p:sp>
      <p:sp>
        <p:nvSpPr>
          <p:cNvPr id="3" name="Segnaposto testo 2"/>
          <p:cNvSpPr>
            <a:spLocks noGrp="1"/>
          </p:cNvSpPr>
          <p:nvPr>
            <p:ph type="body" idx="1"/>
          </p:nvPr>
        </p:nvSpPr>
        <p:spPr/>
        <p:txBody>
          <a:bodyPr/>
          <a:lstStyle/>
          <a:p>
            <a:r>
              <a:rPr lang="en-US" sz="2000" dirty="0"/>
              <a:t>Proof of Stake is an alternative method, a way by which nodes reach a consensus.</a:t>
            </a:r>
          </a:p>
          <a:p>
            <a:endParaRPr lang="en-US" sz="2000" dirty="0"/>
          </a:p>
          <a:p>
            <a:r>
              <a:rPr lang="en-US" sz="2000" dirty="0"/>
              <a:t>In the Proof of Stake consensus model, the number of digital currency tokens held by each user is an important issue within the system. The greater the stake (“stake”), </a:t>
            </a:r>
            <a:r>
              <a:rPr lang="en-US" sz="2000" dirty="0" err="1"/>
              <a:t>ie</a:t>
            </a:r>
            <a:r>
              <a:rPr lang="en-US" sz="2000" dirty="0"/>
              <a:t> the amount of tokens owned by a user, the greater the chances that the system is not being breached. The more an individual is exposed to a cryptocurrency, the more likely they are to perform optimally.</a:t>
            </a:r>
          </a:p>
          <a:p>
            <a:r>
              <a:rPr lang="en-US" sz="2000" dirty="0"/>
              <a:t>The Proof of Stake blocks, unlike the Proof of Work blocks, are not mined, but minted. Participants who have a significant stake in Proof of Stake systems are selected on a pseudorandom basis to mint the blocks and add them to the blockchain.</a:t>
            </a:r>
            <a:endParaRPr lang="it-IT" dirty="0"/>
          </a:p>
        </p:txBody>
      </p:sp>
    </p:spTree>
    <p:extLst>
      <p:ext uri="{BB962C8B-B14F-4D97-AF65-F5344CB8AC3E}">
        <p14:creationId xmlns:p14="http://schemas.microsoft.com/office/powerpoint/2010/main" val="217059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6A4C-AA08-2C38-ECFB-9EC39BFD82BA}"/>
              </a:ext>
            </a:extLst>
          </p:cNvPr>
          <p:cNvSpPr>
            <a:spLocks noGrp="1"/>
          </p:cNvSpPr>
          <p:nvPr>
            <p:ph type="title"/>
          </p:nvPr>
        </p:nvSpPr>
        <p:spPr/>
        <p:txBody>
          <a:bodyPr/>
          <a:lstStyle/>
          <a:p>
            <a:r>
              <a:rPr lang="it-IT" dirty="0" err="1"/>
              <a:t>Ethereum</a:t>
            </a:r>
            <a:r>
              <a:rPr lang="it-IT" dirty="0"/>
              <a:t> </a:t>
            </a:r>
            <a:r>
              <a:rPr lang="it-IT" dirty="0" err="1"/>
              <a:t>Proof</a:t>
            </a:r>
            <a:r>
              <a:rPr lang="it-IT" dirty="0"/>
              <a:t> of </a:t>
            </a:r>
            <a:r>
              <a:rPr lang="it-IT" dirty="0" err="1"/>
              <a:t>Stake</a:t>
            </a:r>
            <a:endParaRPr lang="it-IT" dirty="0"/>
          </a:p>
        </p:txBody>
      </p:sp>
      <p:sp>
        <p:nvSpPr>
          <p:cNvPr id="3" name="Segnaposto testo 2">
            <a:extLst>
              <a:ext uri="{FF2B5EF4-FFF2-40B4-BE49-F238E27FC236}">
                <a16:creationId xmlns:a16="http://schemas.microsoft.com/office/drawing/2014/main" id="{E6E956A9-F684-55B2-EBF7-8E1C9360CEE4}"/>
              </a:ext>
            </a:extLst>
          </p:cNvPr>
          <p:cNvSpPr>
            <a:spLocks noGrp="1"/>
          </p:cNvSpPr>
          <p:nvPr>
            <p:ph type="body" idx="1"/>
          </p:nvPr>
        </p:nvSpPr>
        <p:spPr/>
        <p:txBody>
          <a:bodyPr/>
          <a:lstStyle/>
          <a:p>
            <a:r>
              <a:rPr lang="it-IT" dirty="0" err="1"/>
              <a:t>Ethereum</a:t>
            </a:r>
            <a:r>
              <a:rPr lang="it-IT" dirty="0"/>
              <a:t> </a:t>
            </a:r>
            <a:r>
              <a:rPr lang="it-IT" dirty="0" err="1"/>
              <a:t>moved</a:t>
            </a:r>
            <a:r>
              <a:rPr lang="it-IT" dirty="0"/>
              <a:t> from </a:t>
            </a:r>
            <a:r>
              <a:rPr lang="it-IT" dirty="0" err="1"/>
              <a:t>PoV</a:t>
            </a:r>
            <a:r>
              <a:rPr lang="it-IT" dirty="0"/>
              <a:t> to </a:t>
            </a:r>
            <a:r>
              <a:rPr lang="it-IT" dirty="0" err="1"/>
              <a:t>PoS</a:t>
            </a:r>
            <a:endParaRPr lang="it-IT" dirty="0"/>
          </a:p>
          <a:p>
            <a:endParaRPr lang="it-IT" dirty="0"/>
          </a:p>
          <a:p>
            <a:r>
              <a:rPr lang="en-US" b="0" i="0" dirty="0">
                <a:solidFill>
                  <a:srgbClr val="000000"/>
                </a:solidFill>
                <a:effectLst/>
                <a:latin typeface="Independent"/>
              </a:rPr>
              <a:t>Proof of stake does away with miners and replaces them with “validators.” Instead of investing in energy-intensive computer farms, you invest in the native coins of the system. To become a validator and to win the block rewards, you lock up—or stake—your tokens in a smart contract, a bit of computer code that runs on the blockchain. When you send cryptocurrency to the </a:t>
            </a:r>
            <a:r>
              <a:rPr lang="en-US" b="0" i="0" u="sng" dirty="0">
                <a:effectLst/>
                <a:latin typeface="Independent"/>
                <a:hlinkClick r:id="rId2"/>
              </a:rPr>
              <a:t>smart contract’s wallet address</a:t>
            </a:r>
            <a:r>
              <a:rPr lang="en-US" b="0" i="0" dirty="0">
                <a:solidFill>
                  <a:srgbClr val="000000"/>
                </a:solidFill>
                <a:effectLst/>
                <a:latin typeface="Independent"/>
              </a:rPr>
              <a:t>, the contract holds that currency, sort of like depositing money in a vault.</a:t>
            </a:r>
            <a:endParaRPr lang="it-IT" dirty="0"/>
          </a:p>
        </p:txBody>
      </p:sp>
    </p:spTree>
    <p:extLst>
      <p:ext uri="{BB962C8B-B14F-4D97-AF65-F5344CB8AC3E}">
        <p14:creationId xmlns:p14="http://schemas.microsoft.com/office/powerpoint/2010/main" val="30043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AADA2-993A-3B3C-EBF8-CDE256281193}"/>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6A0EE1B7-6C2B-13F7-E4DD-742B76D102BB}"/>
              </a:ext>
            </a:extLst>
          </p:cNvPr>
          <p:cNvSpPr>
            <a:spLocks noGrp="1"/>
          </p:cNvSpPr>
          <p:nvPr>
            <p:ph type="body" idx="1"/>
          </p:nvPr>
        </p:nvSpPr>
        <p:spPr/>
        <p:txBody>
          <a:bodyPr/>
          <a:lstStyle/>
          <a:p>
            <a:pPr algn="l" fontAlgn="base"/>
            <a:r>
              <a:rPr lang="en-US" b="0" i="0" dirty="0">
                <a:solidFill>
                  <a:srgbClr val="000000"/>
                </a:solidFill>
                <a:effectLst/>
                <a:latin typeface="Independent"/>
              </a:rPr>
              <a:t>In the proof-of-stake system Ethereum is slowly moving to, you put up 32 ether—currently worth $100,000—to become a validator. If you don’t have that kind of spare change on hand, and not many people do, you can join a </a:t>
            </a:r>
            <a:r>
              <a:rPr lang="en-US" b="0" i="0" u="sng" dirty="0">
                <a:solidFill>
                  <a:srgbClr val="000000"/>
                </a:solidFill>
                <a:effectLst/>
                <a:latin typeface="Independent"/>
              </a:rPr>
              <a:t>staking service</a:t>
            </a:r>
            <a:r>
              <a:rPr lang="en-US" b="0" i="0" dirty="0">
                <a:solidFill>
                  <a:srgbClr val="000000"/>
                </a:solidFill>
                <a:effectLst/>
                <a:latin typeface="Independent"/>
              </a:rPr>
              <a:t> where participants serve as validators jointly.</a:t>
            </a:r>
          </a:p>
          <a:p>
            <a:pPr algn="l" fontAlgn="base"/>
            <a:r>
              <a:rPr lang="en-US" b="0" i="0" dirty="0">
                <a:solidFill>
                  <a:srgbClr val="000000"/>
                </a:solidFill>
                <a:effectLst/>
                <a:latin typeface="Independent"/>
              </a:rPr>
              <a:t>An algorithm selects from a pool of validators based on the amount of funds they have locked up. The more you stake, the greater your chance of “winning the lottery.” If you’re chosen and your block is accepted by a committee of “attestors”—a group of validators randomly chosen by an algorithm—you are awarded newly minted ether.</a:t>
            </a:r>
          </a:p>
          <a:p>
            <a:endParaRPr lang="it-IT" dirty="0"/>
          </a:p>
        </p:txBody>
      </p:sp>
    </p:spTree>
    <p:extLst>
      <p:ext uri="{BB962C8B-B14F-4D97-AF65-F5344CB8AC3E}">
        <p14:creationId xmlns:p14="http://schemas.microsoft.com/office/powerpoint/2010/main" val="2441547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CF27EF-7877-6E6C-E4C7-A6C679401C81}"/>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32ABDCCE-E879-428B-8BD2-EB079038C830}"/>
              </a:ext>
            </a:extLst>
          </p:cNvPr>
          <p:cNvSpPr>
            <a:spLocks noGrp="1"/>
          </p:cNvSpPr>
          <p:nvPr>
            <p:ph type="body" idx="1"/>
          </p:nvPr>
        </p:nvSpPr>
        <p:spPr/>
        <p:txBody>
          <a:bodyPr/>
          <a:lstStyle/>
          <a:p>
            <a:r>
              <a:rPr lang="en-US" b="0" i="0" dirty="0">
                <a:solidFill>
                  <a:srgbClr val="000000"/>
                </a:solidFill>
                <a:effectLst/>
                <a:latin typeface="Independent"/>
              </a:rPr>
              <a:t>Ethereum’s proponents claim that a key advantage proof of stake offers over proof of work is an economic incentive to play by the rules. If a node validates bad transactions or blocks, the validators face “slashing,” which means all their ether are “burned.” (When coins are burned, they are sent to an unusable wallet address where nobody has access to the key, rendering them effectively useless forever.)</a:t>
            </a:r>
          </a:p>
          <a:p>
            <a:endParaRPr lang="it-IT" dirty="0"/>
          </a:p>
        </p:txBody>
      </p:sp>
    </p:spTree>
    <p:extLst>
      <p:ext uri="{BB962C8B-B14F-4D97-AF65-F5344CB8AC3E}">
        <p14:creationId xmlns:p14="http://schemas.microsoft.com/office/powerpoint/2010/main" val="306368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628650" y="1487429"/>
            <a:ext cx="7886700" cy="4397399"/>
          </a:xfrm>
          <a:prstGeom prst="rect">
            <a:avLst/>
          </a:prstGeom>
          <a:noFill/>
          <a:ln>
            <a:noFill/>
          </a:ln>
        </p:spPr>
        <p:txBody>
          <a:bodyPr spcFirstLastPara="1" wrap="square" lIns="91425" tIns="45700" rIns="91425" bIns="45700" anchor="t" anchorCtr="0">
            <a:noAutofit/>
          </a:bodyPr>
          <a:lstStyle/>
          <a:p>
            <a:pPr rtl="0"/>
            <a:r>
              <a:rPr lang="en-US" sz="1600" dirty="0">
                <a:solidFill>
                  <a:srgbClr val="000000"/>
                </a:solidFill>
                <a:effectLst/>
              </a:rPr>
              <a:t>The Blockchain is a public ledger of Bitcoin transactions in chronological order. </a:t>
            </a:r>
          </a:p>
          <a:p>
            <a:pPr rtl="0"/>
            <a:endParaRPr lang="en-US" sz="1600" dirty="0">
              <a:solidFill>
                <a:srgbClr val="000000"/>
              </a:solidFill>
            </a:endParaRPr>
          </a:p>
          <a:p>
            <a:pPr rtl="0"/>
            <a:r>
              <a:rPr lang="en-US" sz="1600" dirty="0">
                <a:solidFill>
                  <a:srgbClr val="000000"/>
                </a:solidFill>
                <a:effectLst/>
              </a:rPr>
              <a:t>It is used to permanently store Bitcoin transactions and to prevent double spending. </a:t>
            </a:r>
          </a:p>
          <a:p>
            <a:pPr rtl="0"/>
            <a:endParaRPr lang="en-US" sz="1600" dirty="0">
              <a:solidFill>
                <a:srgbClr val="000000"/>
              </a:solidFill>
            </a:endParaRPr>
          </a:p>
          <a:p>
            <a:pPr rtl="0"/>
            <a:r>
              <a:rPr lang="en-US" sz="1600" dirty="0">
                <a:solidFill>
                  <a:srgbClr val="000000"/>
                </a:solidFill>
                <a:effectLst/>
              </a:rPr>
              <a:t>As the name suggests, the Blockchain is a set of interlinked blocks: each block is identified by a code, contains the information of a series of transactions, and contains the code of the previous block, so that it is possible to retrace the chain at the back to the original block. A DNA of Bitcoin transactions. </a:t>
            </a:r>
          </a:p>
          <a:p>
            <a:pPr rtl="0"/>
            <a:endParaRPr lang="en-US" sz="1600" dirty="0">
              <a:solidFill>
                <a:srgbClr val="000000"/>
              </a:solidFill>
            </a:endParaRPr>
          </a:p>
          <a:p>
            <a:pPr rtl="0"/>
            <a:r>
              <a:rPr lang="en-US" sz="1600" dirty="0">
                <a:solidFill>
                  <a:srgbClr val="000000"/>
                </a:solidFill>
                <a:effectLst/>
              </a:rPr>
              <a:t>All the nodes of the network store all the blocks and therefore the whole Blockchain </a:t>
            </a:r>
          </a:p>
        </p:txBody>
      </p:sp>
      <p:sp>
        <p:nvSpPr>
          <p:cNvPr id="689" name="Shape 689"/>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In </a:t>
            </a:r>
            <a:r>
              <a:rPr lang="it-IT" sz="2200" b="1" i="0" u="none" strike="noStrike" cap="none" dirty="0" err="1">
                <a:solidFill>
                  <a:schemeClr val="lt1"/>
                </a:solidFill>
                <a:latin typeface="Arial"/>
                <a:ea typeface="Arial"/>
                <a:cs typeface="Arial"/>
                <a:sym typeface="Arial"/>
              </a:rPr>
              <a:t>summary</a:t>
            </a:r>
            <a:r>
              <a:rPr lang="it-IT" sz="2200" b="1" i="0" u="none" strike="noStrike" cap="none" dirty="0">
                <a:solidFill>
                  <a:schemeClr val="lt1"/>
                </a:solidFill>
                <a:latin typeface="Arial"/>
                <a:ea typeface="Arial"/>
                <a:cs typeface="Arial"/>
                <a:sym typeface="Arial"/>
              </a:rPr>
              <a:t> ...</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937C3D-FC71-028F-2320-17AC7D94194D}"/>
              </a:ext>
            </a:extLst>
          </p:cNvPr>
          <p:cNvSpPr>
            <a:spLocks noGrp="1"/>
          </p:cNvSpPr>
          <p:nvPr>
            <p:ph type="title"/>
          </p:nvPr>
        </p:nvSpPr>
        <p:spPr/>
        <p:txBody>
          <a:bodyPr>
            <a:normAutofit fontScale="90000"/>
          </a:bodyPr>
          <a:lstStyle/>
          <a:p>
            <a:r>
              <a:rPr lang="en-US" sz="2700" b="0" dirty="0" err="1">
                <a:solidFill>
                  <a:schemeClr val="bg1"/>
                </a:solidFill>
                <a:latin typeface="Calibri" panose="020F0502020204030204" pitchFamily="34" charset="0"/>
              </a:rPr>
              <a:t>PoW</a:t>
            </a:r>
            <a:r>
              <a:rPr lang="en-US" sz="2700" b="0" dirty="0">
                <a:solidFill>
                  <a:schemeClr val="bg1"/>
                </a:solidFill>
                <a:latin typeface="Calibri" panose="020F0502020204030204" pitchFamily="34" charset="0"/>
              </a:rPr>
              <a:t> - how it works</a:t>
            </a:r>
            <a:br>
              <a:rPr lang="en-US" sz="2700" b="0" dirty="0">
                <a:solidFill>
                  <a:schemeClr val="bg1"/>
                </a:solidFill>
                <a:latin typeface="Calibri" panose="020F0502020204030204" pitchFamily="34" charset="0"/>
              </a:rPr>
            </a:br>
            <a:r>
              <a:rPr lang="en-US" sz="1500" b="0" dirty="0">
                <a:solidFill>
                  <a:schemeClr val="bg1"/>
                </a:solidFill>
                <a:latin typeface="Calibri" panose="020F0502020204030204" pitchFamily="34" charset="0"/>
              </a:rPr>
              <a:t>Let us consider Bitcoin</a:t>
            </a:r>
            <a:r>
              <a:rPr lang="en-US" sz="2700" b="0" dirty="0">
                <a:solidFill>
                  <a:schemeClr val="bg1"/>
                </a:solidFill>
                <a:latin typeface="Calibri" panose="020F0502020204030204" pitchFamily="34" charset="0"/>
              </a:rPr>
              <a:t> </a:t>
            </a:r>
            <a:endParaRPr lang="it-IT" sz="2700" dirty="0">
              <a:solidFill>
                <a:schemeClr val="bg1"/>
              </a:solidFill>
            </a:endParaRPr>
          </a:p>
        </p:txBody>
      </p:sp>
      <p:pic>
        <p:nvPicPr>
          <p:cNvPr id="1026" name="Picture 2" descr="Blockchain Merkle Tree">
            <a:extLst>
              <a:ext uri="{FF2B5EF4-FFF2-40B4-BE49-F238E27FC236}">
                <a16:creationId xmlns:a16="http://schemas.microsoft.com/office/drawing/2014/main" id="{D98E1731-C42C-6C6D-E7EB-CBC4C4890F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28792" y="1131094"/>
            <a:ext cx="4601217" cy="1178883"/>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80684DB-3B80-896E-543F-2799723A7521}"/>
              </a:ext>
            </a:extLst>
          </p:cNvPr>
          <p:cNvSpPr txBox="1"/>
          <p:nvPr/>
        </p:nvSpPr>
        <p:spPr>
          <a:xfrm>
            <a:off x="491706" y="2390596"/>
            <a:ext cx="5544628" cy="523220"/>
          </a:xfrm>
          <a:prstGeom prst="rect">
            <a:avLst/>
          </a:prstGeom>
          <a:noFill/>
        </p:spPr>
        <p:txBody>
          <a:bodyPr wrap="square">
            <a:spAutoFit/>
          </a:bodyPr>
          <a:lstStyle/>
          <a:p>
            <a:r>
              <a:rPr lang="en-US" dirty="0">
                <a:solidFill>
                  <a:srgbClr val="333333"/>
                </a:solidFill>
                <a:latin typeface="inter-regular"/>
              </a:rPr>
              <a:t>A Merkle tree stores all the transactions in a block by producing a digital fingerprint of the entire set of transactions. </a:t>
            </a:r>
            <a:endParaRPr lang="it-IT" dirty="0"/>
          </a:p>
        </p:txBody>
      </p:sp>
      <p:sp>
        <p:nvSpPr>
          <p:cNvPr id="7" name="CasellaDiTesto 6">
            <a:extLst>
              <a:ext uri="{FF2B5EF4-FFF2-40B4-BE49-F238E27FC236}">
                <a16:creationId xmlns:a16="http://schemas.microsoft.com/office/drawing/2014/main" id="{B4B4841F-1F2B-9A35-AD54-E1F7C96EE181}"/>
              </a:ext>
            </a:extLst>
          </p:cNvPr>
          <p:cNvSpPr txBox="1"/>
          <p:nvPr/>
        </p:nvSpPr>
        <p:spPr>
          <a:xfrm>
            <a:off x="491706" y="3066004"/>
            <a:ext cx="4570922" cy="830997"/>
          </a:xfrm>
          <a:prstGeom prst="rect">
            <a:avLst/>
          </a:prstGeom>
          <a:noFill/>
        </p:spPr>
        <p:txBody>
          <a:bodyPr wrap="square">
            <a:spAutoFit/>
          </a:bodyPr>
          <a:lstStyle/>
          <a:p>
            <a:r>
              <a:rPr lang="en-US" sz="1200" dirty="0">
                <a:solidFill>
                  <a:srgbClr val="333333"/>
                </a:solidFill>
                <a:latin typeface="inter-regular"/>
              </a:rPr>
              <a:t>Merkle trees are created by repeatedly calculating hashing pairs of nodes until there is only one hash left. This hash is called the Merkle Root, or the Root Hash. The Merkle Trees are constructed in a bottom-up approach.</a:t>
            </a:r>
            <a:endParaRPr lang="it-IT" sz="1200" dirty="0"/>
          </a:p>
        </p:txBody>
      </p:sp>
      <p:pic>
        <p:nvPicPr>
          <p:cNvPr id="1028" name="Picture 4" descr="Blockchain Merkle Tree">
            <a:extLst>
              <a:ext uri="{FF2B5EF4-FFF2-40B4-BE49-F238E27FC236}">
                <a16:creationId xmlns:a16="http://schemas.microsoft.com/office/drawing/2014/main" id="{ECF2C6F9-5BE2-99D0-9D35-FACEEDB63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662" y="2888165"/>
            <a:ext cx="3214688" cy="2207419"/>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6B47C0E-B2C5-7C6F-7E60-18022464BD84}"/>
              </a:ext>
            </a:extLst>
          </p:cNvPr>
          <p:cNvSpPr txBox="1"/>
          <p:nvPr/>
        </p:nvSpPr>
        <p:spPr>
          <a:xfrm>
            <a:off x="491706" y="4156911"/>
            <a:ext cx="4570922" cy="1015663"/>
          </a:xfrm>
          <a:prstGeom prst="rect">
            <a:avLst/>
          </a:prstGeom>
          <a:noFill/>
        </p:spPr>
        <p:txBody>
          <a:bodyPr wrap="square">
            <a:spAutoFit/>
          </a:bodyPr>
          <a:lstStyle/>
          <a:p>
            <a:r>
              <a:rPr lang="en-US" sz="1200" dirty="0">
                <a:solidFill>
                  <a:srgbClr val="333333"/>
                </a:solidFill>
                <a:latin typeface="inter-regular"/>
              </a:rPr>
              <a:t>Every leaf node is a hash of transactional data, and the non-leaf node is a hash of its previous hashes. Merkle trees are in a binary tree, so it requires an even number of leaf nodes. If there is an odd number of transactions, the last hash will be duplicated once to create an even number of leaf nodes.</a:t>
            </a:r>
            <a:endParaRPr lang="it-IT" sz="1200" dirty="0"/>
          </a:p>
        </p:txBody>
      </p:sp>
    </p:spTree>
    <p:extLst>
      <p:ext uri="{BB962C8B-B14F-4D97-AF65-F5344CB8AC3E}">
        <p14:creationId xmlns:p14="http://schemas.microsoft.com/office/powerpoint/2010/main" val="919997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6D9933D-B1FA-D8EE-B111-7CB0987180E6}"/>
              </a:ext>
            </a:extLst>
          </p:cNvPr>
          <p:cNvSpPr txBox="1"/>
          <p:nvPr/>
        </p:nvSpPr>
        <p:spPr>
          <a:xfrm>
            <a:off x="533263" y="1501936"/>
            <a:ext cx="8372993" cy="830997"/>
          </a:xfrm>
          <a:prstGeom prst="rect">
            <a:avLst/>
          </a:prstGeom>
          <a:noFill/>
        </p:spPr>
        <p:txBody>
          <a:bodyPr wrap="square">
            <a:spAutoFit/>
          </a:bodyPr>
          <a:lstStyle/>
          <a:p>
            <a:r>
              <a:rPr lang="en-US" sz="1600" dirty="0">
                <a:solidFill>
                  <a:srgbClr val="333333"/>
                </a:solidFill>
                <a:latin typeface="inter-regular"/>
              </a:rPr>
              <a:t>The Merkle Tree maintains the </a:t>
            </a:r>
            <a:r>
              <a:rPr lang="en-US" sz="1600" b="1" dirty="0">
                <a:solidFill>
                  <a:srgbClr val="333333"/>
                </a:solidFill>
                <a:latin typeface="inter-bold"/>
              </a:rPr>
              <a:t>integrity</a:t>
            </a:r>
            <a:r>
              <a:rPr lang="en-US" sz="1600" dirty="0">
                <a:solidFill>
                  <a:srgbClr val="333333"/>
                </a:solidFill>
                <a:latin typeface="inter-regular"/>
              </a:rPr>
              <a:t> of the data. If any single detail of transactions or order of the transaction's changes, then these changes reflected in the hash of that transaction. This change would cascade up the Merkle Tree to the Merkle Root </a:t>
            </a:r>
          </a:p>
        </p:txBody>
      </p:sp>
      <p:sp>
        <p:nvSpPr>
          <p:cNvPr id="7" name="CasellaDiTesto 6">
            <a:extLst>
              <a:ext uri="{FF2B5EF4-FFF2-40B4-BE49-F238E27FC236}">
                <a16:creationId xmlns:a16="http://schemas.microsoft.com/office/drawing/2014/main" id="{40EA3828-4E57-E403-0158-C2B07F14EC7E}"/>
              </a:ext>
            </a:extLst>
          </p:cNvPr>
          <p:cNvSpPr txBox="1"/>
          <p:nvPr/>
        </p:nvSpPr>
        <p:spPr>
          <a:xfrm>
            <a:off x="655068" y="2915425"/>
            <a:ext cx="7447271" cy="1446550"/>
          </a:xfrm>
          <a:prstGeom prst="rect">
            <a:avLst/>
          </a:prstGeom>
          <a:noFill/>
        </p:spPr>
        <p:txBody>
          <a:bodyPr wrap="square">
            <a:spAutoFit/>
          </a:bodyPr>
          <a:lstStyle/>
          <a:p>
            <a:r>
              <a:rPr lang="it-IT" sz="1100" dirty="0">
                <a:hlinkClick r:id="rId2"/>
              </a:rPr>
              <a:t>https://www.blockchain.com/explorer/blocks/btc/782799</a:t>
            </a:r>
            <a:endParaRPr lang="it-IT" sz="1100" dirty="0"/>
          </a:p>
          <a:p>
            <a:endParaRPr lang="it-IT" sz="1100" dirty="0"/>
          </a:p>
          <a:p>
            <a:pPr marL="214313" indent="-214313">
              <a:buFont typeface="Wingdings" panose="05000000000000000000" pitchFamily="2" charset="2"/>
              <a:buChar char="Ø"/>
            </a:pPr>
            <a:r>
              <a:rPr lang="it-IT" sz="1100" dirty="0"/>
              <a:t>M=</a:t>
            </a:r>
            <a:r>
              <a:rPr lang="it-IT" sz="1100" dirty="0" err="1"/>
              <a:t>Merkle</a:t>
            </a:r>
            <a:r>
              <a:rPr lang="it-IT" sz="1100" dirty="0"/>
              <a:t> Root: bab222cddaebc65ddbf2afd6d1e9a9fbbce29771b6e5bbc71ea8d40d60d89215</a:t>
            </a:r>
          </a:p>
          <a:p>
            <a:pPr marL="214313" indent="-214313">
              <a:buFont typeface="Wingdings" panose="05000000000000000000" pitchFamily="2" charset="2"/>
              <a:buChar char="Ø"/>
            </a:pPr>
            <a:r>
              <a:rPr lang="it-IT" sz="1100" dirty="0"/>
              <a:t>PB=</a:t>
            </a:r>
            <a:r>
              <a:rPr lang="it-IT" sz="1100" dirty="0" err="1"/>
              <a:t>Previous</a:t>
            </a:r>
            <a:r>
              <a:rPr lang="it-IT" sz="1100" dirty="0"/>
              <a:t> Block Hash: 000000000000000000052ffd4156bdab33238a083a83f8b2d97c31bf572a2fa7</a:t>
            </a:r>
          </a:p>
          <a:p>
            <a:pPr marL="214313" indent="-214313">
              <a:buFont typeface="Wingdings" panose="05000000000000000000" pitchFamily="2" charset="2"/>
              <a:buChar char="Ø"/>
            </a:pPr>
            <a:r>
              <a:rPr lang="it-IT" sz="1100" dirty="0"/>
              <a:t>N=</a:t>
            </a:r>
            <a:r>
              <a:rPr lang="it-IT" sz="1100" dirty="0" err="1"/>
              <a:t>Nonce</a:t>
            </a:r>
            <a:r>
              <a:rPr lang="it-IT" sz="1100" dirty="0"/>
              <a:t>: 1,617,333,896</a:t>
            </a:r>
          </a:p>
          <a:p>
            <a:endParaRPr lang="it-IT" sz="1100" dirty="0"/>
          </a:p>
          <a:p>
            <a:endParaRPr lang="it-IT" sz="1100" dirty="0"/>
          </a:p>
          <a:p>
            <a:pPr marL="214313" indent="-214313">
              <a:buFont typeface="Wingdings" panose="05000000000000000000" pitchFamily="2" charset="2"/>
              <a:buChar char="Ø"/>
            </a:pPr>
            <a:r>
              <a:rPr lang="it-IT" sz="1100" dirty="0"/>
              <a:t>NB=</a:t>
            </a:r>
            <a:r>
              <a:rPr lang="it-IT" sz="1100" dirty="0" err="1"/>
              <a:t>This</a:t>
            </a:r>
            <a:r>
              <a:rPr lang="it-IT" sz="1100" dirty="0"/>
              <a:t> Block Hash: 00000000000000000005293633281261d675cbccb21dfee2aa52b4137211628a</a:t>
            </a:r>
          </a:p>
        </p:txBody>
      </p:sp>
      <p:sp>
        <p:nvSpPr>
          <p:cNvPr id="8" name="CasellaDiTesto 7">
            <a:extLst>
              <a:ext uri="{FF2B5EF4-FFF2-40B4-BE49-F238E27FC236}">
                <a16:creationId xmlns:a16="http://schemas.microsoft.com/office/drawing/2014/main" id="{D128EFBB-0FD4-054E-1BE2-37955C098F36}"/>
              </a:ext>
            </a:extLst>
          </p:cNvPr>
          <p:cNvSpPr txBox="1"/>
          <p:nvPr/>
        </p:nvSpPr>
        <p:spPr>
          <a:xfrm>
            <a:off x="1124147" y="4675106"/>
            <a:ext cx="6978192" cy="1015663"/>
          </a:xfrm>
          <a:prstGeom prst="rect">
            <a:avLst/>
          </a:prstGeom>
          <a:noFill/>
        </p:spPr>
        <p:txBody>
          <a:bodyPr wrap="square" rtlCol="0">
            <a:spAutoFit/>
          </a:bodyPr>
          <a:lstStyle/>
          <a:p>
            <a:r>
              <a:rPr lang="it-IT" sz="1200" dirty="0" err="1"/>
              <a:t>Find</a:t>
            </a:r>
            <a:r>
              <a:rPr lang="it-IT" sz="1200" dirty="0"/>
              <a:t> N </a:t>
            </a:r>
            <a:r>
              <a:rPr lang="it-IT" sz="1200" dirty="0" err="1"/>
              <a:t>such</a:t>
            </a:r>
            <a:r>
              <a:rPr lang="it-IT" sz="1200" dirty="0"/>
              <a:t> </a:t>
            </a:r>
            <a:r>
              <a:rPr lang="it-IT" sz="1200" dirty="0" err="1"/>
              <a:t>that</a:t>
            </a:r>
            <a:r>
              <a:rPr lang="it-IT" sz="1200" dirty="0"/>
              <a:t> F(M,PB,N) starts with 19 </a:t>
            </a:r>
            <a:r>
              <a:rPr lang="it-IT" sz="1200" dirty="0" err="1"/>
              <a:t>zeros</a:t>
            </a:r>
            <a:r>
              <a:rPr lang="it-IT" sz="1200" dirty="0"/>
              <a:t> </a:t>
            </a:r>
            <a:r>
              <a:rPr lang="it-IT" sz="1200" dirty="0">
                <a:sym typeface="Wingdings" panose="05000000000000000000" pitchFamily="2" charset="2"/>
              </a:rPr>
              <a:t> </a:t>
            </a:r>
            <a:r>
              <a:rPr lang="it-IT" sz="1200" dirty="0" err="1">
                <a:sym typeface="Wingdings" panose="05000000000000000000" pitchFamily="2" charset="2"/>
              </a:rPr>
              <a:t>difficult</a:t>
            </a:r>
            <a:r>
              <a:rPr lang="it-IT" sz="1200" dirty="0">
                <a:sym typeface="Wingdings" panose="05000000000000000000" pitchFamily="2" charset="2"/>
              </a:rPr>
              <a:t> (in </a:t>
            </a:r>
            <a:r>
              <a:rPr lang="it-IT" sz="1200" dirty="0" err="1">
                <a:sym typeface="Wingdings" panose="05000000000000000000" pitchFamily="2" charset="2"/>
              </a:rPr>
              <a:t>order</a:t>
            </a:r>
            <a:r>
              <a:rPr lang="it-IT" sz="1200" dirty="0">
                <a:sym typeface="Wingdings" panose="05000000000000000000" pitchFamily="2" charset="2"/>
              </a:rPr>
              <a:t> to </a:t>
            </a:r>
            <a:r>
              <a:rPr lang="it-IT" sz="1200" dirty="0" err="1">
                <a:sym typeface="Wingdings" panose="05000000000000000000" pitchFamily="2" charset="2"/>
              </a:rPr>
              <a:t>have</a:t>
            </a:r>
            <a:r>
              <a:rPr lang="it-IT" sz="1200" dirty="0">
                <a:sym typeface="Wingdings" panose="05000000000000000000" pitchFamily="2" charset="2"/>
              </a:rPr>
              <a:t> a </a:t>
            </a:r>
            <a:r>
              <a:rPr lang="it-IT" sz="1200" dirty="0" err="1">
                <a:sym typeface="Wingdings" panose="05000000000000000000" pitchFamily="2" charset="2"/>
              </a:rPr>
              <a:t>block</a:t>
            </a:r>
            <a:r>
              <a:rPr lang="it-IT" sz="1200" dirty="0">
                <a:sym typeface="Wingdings" panose="05000000000000000000" pitchFamily="2" charset="2"/>
              </a:rPr>
              <a:t> </a:t>
            </a:r>
            <a:r>
              <a:rPr lang="it-IT" sz="1200" dirty="0" err="1">
                <a:sym typeface="Wingdings" panose="05000000000000000000" pitchFamily="2" charset="2"/>
              </a:rPr>
              <a:t>every</a:t>
            </a:r>
            <a:r>
              <a:rPr lang="it-IT" sz="1200" dirty="0">
                <a:sym typeface="Wingdings" panose="05000000000000000000" pitchFamily="2" charset="2"/>
              </a:rPr>
              <a:t> 10 minutes – on </a:t>
            </a:r>
            <a:r>
              <a:rPr lang="it-IT" sz="1200" dirty="0" err="1">
                <a:sym typeface="Wingdings" panose="05000000000000000000" pitchFamily="2" charset="2"/>
              </a:rPr>
              <a:t>average</a:t>
            </a:r>
            <a:r>
              <a:rPr lang="it-IT" sz="1200" dirty="0">
                <a:sym typeface="Wingdings" panose="05000000000000000000" pitchFamily="2" charset="2"/>
              </a:rPr>
              <a:t>)  brute force </a:t>
            </a:r>
            <a:r>
              <a:rPr lang="it-IT" sz="1200" dirty="0" err="1">
                <a:sym typeface="Wingdings" panose="05000000000000000000" pitchFamily="2" charset="2"/>
              </a:rPr>
              <a:t>only</a:t>
            </a:r>
            <a:endParaRPr lang="it-IT" sz="1200" dirty="0">
              <a:sym typeface="Wingdings" panose="05000000000000000000" pitchFamily="2" charset="2"/>
            </a:endParaRPr>
          </a:p>
          <a:p>
            <a:endParaRPr lang="it-IT" sz="1200" dirty="0">
              <a:sym typeface="Wingdings" panose="05000000000000000000" pitchFamily="2" charset="2"/>
            </a:endParaRPr>
          </a:p>
          <a:p>
            <a:r>
              <a:rPr lang="it-IT" sz="1200" dirty="0">
                <a:sym typeface="Wingdings" panose="05000000000000000000" pitchFamily="2" charset="2"/>
              </a:rPr>
              <a:t>Check </a:t>
            </a:r>
            <a:r>
              <a:rPr lang="it-IT" sz="1200" dirty="0" err="1">
                <a:sym typeface="Wingdings" panose="05000000000000000000" pitchFamily="2" charset="2"/>
              </a:rPr>
              <a:t>that</a:t>
            </a:r>
            <a:r>
              <a:rPr lang="it-IT" sz="1200" dirty="0">
                <a:sym typeface="Wingdings" panose="05000000000000000000" pitchFamily="2" charset="2"/>
              </a:rPr>
              <a:t> </a:t>
            </a:r>
            <a:r>
              <a:rPr lang="it-IT" sz="1200" dirty="0"/>
              <a:t>F(M,PB,N) starts with 19 </a:t>
            </a:r>
            <a:r>
              <a:rPr lang="it-IT" sz="1200" dirty="0" err="1"/>
              <a:t>zeros</a:t>
            </a:r>
            <a:r>
              <a:rPr lang="it-IT" sz="1200" dirty="0"/>
              <a:t> </a:t>
            </a:r>
            <a:r>
              <a:rPr lang="it-IT" sz="1200" dirty="0">
                <a:sym typeface="Wingdings" panose="05000000000000000000" pitchFamily="2" charset="2"/>
              </a:rPr>
              <a:t> easy!</a:t>
            </a:r>
          </a:p>
          <a:p>
            <a:pPr algn="ctr"/>
            <a:r>
              <a:rPr lang="it-IT" sz="1200" dirty="0"/>
              <a:t>F(M,PB,N)= 00000000000000000005293633281261d675cbccb21dfee2aa52b4137211628a</a:t>
            </a:r>
          </a:p>
        </p:txBody>
      </p:sp>
    </p:spTree>
    <p:extLst>
      <p:ext uri="{BB962C8B-B14F-4D97-AF65-F5344CB8AC3E}">
        <p14:creationId xmlns:p14="http://schemas.microsoft.com/office/powerpoint/2010/main" val="3256847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015CD1-6C61-45FC-8E64-9BC80A71834B}"/>
              </a:ext>
            </a:extLst>
          </p:cNvPr>
          <p:cNvSpPr>
            <a:spLocks noGrp="1"/>
          </p:cNvSpPr>
          <p:nvPr>
            <p:ph type="title"/>
          </p:nvPr>
        </p:nvSpPr>
        <p:spPr/>
        <p:txBody>
          <a:bodyPr/>
          <a:lstStyle/>
          <a:p>
            <a:r>
              <a:rPr lang="en-US" dirty="0"/>
              <a:t>Byzantine generals</a:t>
            </a:r>
            <a:endParaRPr lang="it-IT" dirty="0"/>
          </a:p>
        </p:txBody>
      </p:sp>
      <p:sp>
        <p:nvSpPr>
          <p:cNvPr id="3" name="Segnaposto testo 2">
            <a:extLst>
              <a:ext uri="{FF2B5EF4-FFF2-40B4-BE49-F238E27FC236}">
                <a16:creationId xmlns:a16="http://schemas.microsoft.com/office/drawing/2014/main" id="{BB74E110-1082-4FDF-B774-DFEDBCAE8AED}"/>
              </a:ext>
            </a:extLst>
          </p:cNvPr>
          <p:cNvSpPr>
            <a:spLocks noGrp="1"/>
          </p:cNvSpPr>
          <p:nvPr>
            <p:ph type="body" idx="1"/>
          </p:nvPr>
        </p:nvSpPr>
        <p:spPr/>
        <p:txBody>
          <a:bodyPr/>
          <a:lstStyle/>
          <a:p>
            <a:r>
              <a:rPr lang="en-US" dirty="0"/>
              <a:t>The problem of the Byzantine generals is a computer problem on how to reach consensus in situations where errors are possible. The problem consists in finding an agreement, communicating only through messages, between different components in the event that there is conflicting information.</a:t>
            </a:r>
          </a:p>
          <a:p>
            <a:endParaRPr lang="it-IT" dirty="0"/>
          </a:p>
          <a:p>
            <a:endParaRPr lang="it-IT" dirty="0"/>
          </a:p>
          <a:p>
            <a:r>
              <a:rPr lang="en-US" sz="1600" dirty="0"/>
              <a:t>A curiosity: When the problem was conceived, in 1982, the author Leslie </a:t>
            </a:r>
            <a:r>
              <a:rPr lang="en-US" sz="1600" dirty="0" err="1"/>
              <a:t>Lamport</a:t>
            </a:r>
            <a:r>
              <a:rPr lang="en-US" sz="1600" dirty="0"/>
              <a:t> tried to make it easy to understand and remember by choosing a real nationality for the generals who were the protagonists of the story. To avoid causing discontent he initially opted for the definition of Albanian generals, assuming that this would have the least chance of generating offenses, but later decided on the name of Byzantine generals, so as to be sure that no people could feel directly called into question.</a:t>
            </a:r>
            <a:endParaRPr lang="it-IT" sz="1600" dirty="0"/>
          </a:p>
        </p:txBody>
      </p:sp>
    </p:spTree>
    <p:extLst>
      <p:ext uri="{BB962C8B-B14F-4D97-AF65-F5344CB8AC3E}">
        <p14:creationId xmlns:p14="http://schemas.microsoft.com/office/powerpoint/2010/main" val="3933404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 alt text provided for this image">
            <a:extLst>
              <a:ext uri="{FF2B5EF4-FFF2-40B4-BE49-F238E27FC236}">
                <a16:creationId xmlns:a16="http://schemas.microsoft.com/office/drawing/2014/main" id="{7A3229E4-3DAD-6672-0880-9B79FE131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 y="1748939"/>
            <a:ext cx="5334000" cy="2653804"/>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161E70D7-429F-8B04-8CF5-191B87CE4D68}"/>
              </a:ext>
            </a:extLst>
          </p:cNvPr>
          <p:cNvSpPr txBox="1"/>
          <p:nvPr/>
        </p:nvSpPr>
        <p:spPr>
          <a:xfrm>
            <a:off x="5361317" y="1748939"/>
            <a:ext cx="3500168" cy="3970318"/>
          </a:xfrm>
          <a:prstGeom prst="rect">
            <a:avLst/>
          </a:prstGeom>
          <a:noFill/>
        </p:spPr>
        <p:txBody>
          <a:bodyPr wrap="square">
            <a:spAutoFit/>
          </a:bodyPr>
          <a:lstStyle/>
          <a:p>
            <a:r>
              <a:rPr lang="en-US" dirty="0">
                <a:latin typeface="-apple-system"/>
              </a:rPr>
              <a:t>There are small adjustments being made after each difficulty epoch since the computational power on the network fluctuates. However the most notable change in network difficulty was during the summer of 2021 when China announced that it was banning mining activity in the country. As a result, mining firms switched off their machines and scrambled to move them to other territories. This lead to a temporary drop in </a:t>
            </a:r>
            <a:r>
              <a:rPr lang="en-US" dirty="0" err="1">
                <a:latin typeface="-apple-system"/>
              </a:rPr>
              <a:t>hashrate</a:t>
            </a:r>
            <a:r>
              <a:rPr lang="en-US" dirty="0">
                <a:latin typeface="-apple-system"/>
              </a:rPr>
              <a:t> on the network and through the next difficulty adjustments the network self regulated by dropping the difficulty by a whopping 28% - the biggest downward adjustment in the history of the network. Then as mining firms resumed their activity in their new locations, the difficulty steadily adjusted back upwards.</a:t>
            </a:r>
            <a:endParaRPr lang="it-IT" dirty="0"/>
          </a:p>
        </p:txBody>
      </p:sp>
      <p:sp>
        <p:nvSpPr>
          <p:cNvPr id="9" name="CasellaDiTesto 8">
            <a:extLst>
              <a:ext uri="{FF2B5EF4-FFF2-40B4-BE49-F238E27FC236}">
                <a16:creationId xmlns:a16="http://schemas.microsoft.com/office/drawing/2014/main" id="{73682F50-12BD-EBF1-679D-B446BDAB2A77}"/>
              </a:ext>
            </a:extLst>
          </p:cNvPr>
          <p:cNvSpPr txBox="1"/>
          <p:nvPr/>
        </p:nvSpPr>
        <p:spPr>
          <a:xfrm>
            <a:off x="790396" y="1291329"/>
            <a:ext cx="4570922" cy="323165"/>
          </a:xfrm>
          <a:prstGeom prst="rect">
            <a:avLst/>
          </a:prstGeom>
          <a:noFill/>
        </p:spPr>
        <p:txBody>
          <a:bodyPr wrap="square">
            <a:spAutoFit/>
          </a:bodyPr>
          <a:lstStyle/>
          <a:p>
            <a:r>
              <a:rPr lang="en-US" sz="1500" dirty="0">
                <a:latin typeface="-apple-system"/>
              </a:rPr>
              <a:t>Number of zeros </a:t>
            </a:r>
            <a:endParaRPr lang="it-IT" sz="1500" dirty="0"/>
          </a:p>
        </p:txBody>
      </p:sp>
    </p:spTree>
    <p:extLst>
      <p:ext uri="{BB962C8B-B14F-4D97-AF65-F5344CB8AC3E}">
        <p14:creationId xmlns:p14="http://schemas.microsoft.com/office/powerpoint/2010/main" val="3089114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7675C-C66A-73CC-1549-D5892998567E}"/>
              </a:ext>
            </a:extLst>
          </p:cNvPr>
          <p:cNvSpPr>
            <a:spLocks noGrp="1"/>
          </p:cNvSpPr>
          <p:nvPr>
            <p:ph type="title"/>
          </p:nvPr>
        </p:nvSpPr>
        <p:spPr>
          <a:xfrm>
            <a:off x="386115" y="120878"/>
            <a:ext cx="8581043" cy="592354"/>
          </a:xfrm>
        </p:spPr>
        <p:txBody>
          <a:bodyPr>
            <a:noAutofit/>
          </a:bodyPr>
          <a:lstStyle/>
          <a:p>
            <a:r>
              <a:rPr lang="en-US" sz="2700" b="0" dirty="0" err="1">
                <a:solidFill>
                  <a:schemeClr val="bg1"/>
                </a:solidFill>
                <a:latin typeface="Calibri" panose="020F0502020204030204" pitchFamily="34" charset="0"/>
              </a:rPr>
              <a:t>PoS</a:t>
            </a:r>
            <a:r>
              <a:rPr lang="en-US" sz="2700" b="0" dirty="0">
                <a:solidFill>
                  <a:schemeClr val="bg1"/>
                </a:solidFill>
                <a:latin typeface="Calibri" panose="020F0502020204030204" pitchFamily="34" charset="0"/>
              </a:rPr>
              <a:t> - how it works - </a:t>
            </a:r>
            <a:r>
              <a:rPr lang="en-US" sz="1800" b="0" dirty="0">
                <a:solidFill>
                  <a:schemeClr val="bg1"/>
                </a:solidFill>
                <a:latin typeface="Calibri" panose="020F0502020204030204" pitchFamily="34" charset="0"/>
              </a:rPr>
              <a:t>Let us consider Ethereum</a:t>
            </a:r>
            <a:r>
              <a:rPr lang="en-US" sz="4950" b="0" dirty="0">
                <a:solidFill>
                  <a:schemeClr val="bg1"/>
                </a:solidFill>
                <a:latin typeface="Calibri" panose="020F0502020204030204" pitchFamily="34" charset="0"/>
              </a:rPr>
              <a:t> </a:t>
            </a:r>
            <a:endParaRPr lang="it-IT" dirty="0">
              <a:solidFill>
                <a:schemeClr val="bg1"/>
              </a:solidFill>
            </a:endParaRPr>
          </a:p>
        </p:txBody>
      </p:sp>
      <p:sp>
        <p:nvSpPr>
          <p:cNvPr id="5" name="CasellaDiTesto 4">
            <a:extLst>
              <a:ext uri="{FF2B5EF4-FFF2-40B4-BE49-F238E27FC236}">
                <a16:creationId xmlns:a16="http://schemas.microsoft.com/office/drawing/2014/main" id="{2A2F46DA-E5A6-6769-B242-F801343DC6B2}"/>
              </a:ext>
            </a:extLst>
          </p:cNvPr>
          <p:cNvSpPr txBox="1"/>
          <p:nvPr/>
        </p:nvSpPr>
        <p:spPr>
          <a:xfrm>
            <a:off x="299229" y="1635667"/>
            <a:ext cx="8506184" cy="738664"/>
          </a:xfrm>
          <a:prstGeom prst="rect">
            <a:avLst/>
          </a:prstGeom>
          <a:noFill/>
        </p:spPr>
        <p:txBody>
          <a:bodyPr wrap="square">
            <a:spAutoFit/>
          </a:bodyPr>
          <a:lstStyle/>
          <a:p>
            <a:r>
              <a:rPr lang="en-US" dirty="0">
                <a:solidFill>
                  <a:srgbClr val="4C4C4C"/>
                </a:solidFill>
                <a:latin typeface="system-ui"/>
              </a:rPr>
              <a:t>Proof-of-stake (</a:t>
            </a:r>
            <a:r>
              <a:rPr lang="en-US" dirty="0" err="1">
                <a:solidFill>
                  <a:srgbClr val="4C4C4C"/>
                </a:solidFill>
                <a:latin typeface="system-ui"/>
              </a:rPr>
              <a:t>PoS</a:t>
            </a:r>
            <a:r>
              <a:rPr lang="en-US" dirty="0">
                <a:solidFill>
                  <a:srgbClr val="4C4C4C"/>
                </a:solidFill>
                <a:latin typeface="system-ui"/>
              </a:rPr>
              <a:t>) underlies Ethereum's </a:t>
            </a:r>
            <a:r>
              <a:rPr lang="en-US" u="sng" dirty="0">
                <a:solidFill>
                  <a:srgbClr val="1C1CFF"/>
                </a:solidFill>
                <a:latin typeface="system-ui"/>
              </a:rPr>
              <a:t>consensus mechanism</a:t>
            </a:r>
            <a:r>
              <a:rPr lang="en-US" dirty="0">
                <a:solidFill>
                  <a:srgbClr val="4C4C4C"/>
                </a:solidFill>
                <a:latin typeface="system-ui"/>
              </a:rPr>
              <a:t>. Ethereum switched on its proof-of-stake mechanism in 2022 because it is less energy-intensive, and better for implementing new scaling solutions compared to the previous </a:t>
            </a:r>
            <a:r>
              <a:rPr lang="en-US" u="sng" dirty="0">
                <a:latin typeface="system-ui"/>
              </a:rPr>
              <a:t>proof-of-work</a:t>
            </a:r>
            <a:r>
              <a:rPr lang="en-US" dirty="0">
                <a:solidFill>
                  <a:srgbClr val="4C4C4C"/>
                </a:solidFill>
                <a:latin typeface="system-ui"/>
              </a:rPr>
              <a:t> architecture</a:t>
            </a:r>
            <a:endParaRPr lang="it-IT" dirty="0"/>
          </a:p>
        </p:txBody>
      </p:sp>
      <p:sp>
        <p:nvSpPr>
          <p:cNvPr id="7" name="CasellaDiTesto 6">
            <a:extLst>
              <a:ext uri="{FF2B5EF4-FFF2-40B4-BE49-F238E27FC236}">
                <a16:creationId xmlns:a16="http://schemas.microsoft.com/office/drawing/2014/main" id="{6FF7D1F9-55D4-4B52-7AAE-9AE216C50179}"/>
              </a:ext>
            </a:extLst>
          </p:cNvPr>
          <p:cNvSpPr txBox="1"/>
          <p:nvPr/>
        </p:nvSpPr>
        <p:spPr>
          <a:xfrm>
            <a:off x="460973" y="3023274"/>
            <a:ext cx="8344440" cy="2677656"/>
          </a:xfrm>
          <a:prstGeom prst="rect">
            <a:avLst/>
          </a:prstGeom>
          <a:noFill/>
        </p:spPr>
        <p:txBody>
          <a:bodyPr wrap="square">
            <a:spAutoFit/>
          </a:bodyPr>
          <a:lstStyle/>
          <a:p>
            <a:pPr algn="l"/>
            <a:r>
              <a:rPr lang="en-US" dirty="0">
                <a:solidFill>
                  <a:srgbClr val="4C4C4C"/>
                </a:solidFill>
                <a:latin typeface="system-ui"/>
              </a:rPr>
              <a:t>To participate as a validator, a user must deposit 32 ETH into the deposit contract and run three separate pieces of software: an execution client, a consensus client, and a validator. </a:t>
            </a:r>
          </a:p>
          <a:p>
            <a:pPr marL="214313" indent="-214313">
              <a:buFont typeface="Wingdings" panose="05000000000000000000" pitchFamily="2" charset="2"/>
              <a:buChar char="Ø"/>
            </a:pPr>
            <a:r>
              <a:rPr lang="en-US" dirty="0">
                <a:solidFill>
                  <a:srgbClr val="4C4C4C"/>
                </a:solidFill>
                <a:latin typeface="system-ui"/>
              </a:rPr>
              <a:t>On depositing their ETH, the user joins an activation queue that limits the rate of new validators joining the network. </a:t>
            </a:r>
          </a:p>
          <a:p>
            <a:pPr marL="214313" indent="-214313">
              <a:buFont typeface="Wingdings" panose="05000000000000000000" pitchFamily="2" charset="2"/>
              <a:buChar char="Ø"/>
            </a:pPr>
            <a:r>
              <a:rPr lang="en-US" dirty="0">
                <a:solidFill>
                  <a:srgbClr val="4C4C4C"/>
                </a:solidFill>
                <a:latin typeface="system-ui"/>
              </a:rPr>
              <a:t>Once activated, validators receive new blocks from peers on the Ethereum network. The transactions delivered in the block are re-executed, and the block signature is checked to ensure the block is valid. The validator then sends a vote (called an attestation) in favor of that block across the network.</a:t>
            </a:r>
          </a:p>
          <a:p>
            <a:pPr algn="l"/>
            <a:r>
              <a:rPr lang="en-US" dirty="0">
                <a:solidFill>
                  <a:srgbClr val="4C4C4C"/>
                </a:solidFill>
                <a:latin typeface="system-ui"/>
              </a:rPr>
              <a:t>Whereas under proof-of-work, the timing of blocks is determined by the mining difficulty, in proof-of-stake, the time is fixed. Time in proof-of-stake Ethereum is divided into slots (12 seconds) and epochs (32 slots). One validator is randomly selected to be a block proposer in every slot. This validator is responsible for creating a new block and sending it out to other nodes on the network. Also in every slot, a committee of validators is randomly chosen, whose votes are used to determine the validity of the block being proposed.</a:t>
            </a:r>
          </a:p>
        </p:txBody>
      </p:sp>
    </p:spTree>
    <p:extLst>
      <p:ext uri="{BB962C8B-B14F-4D97-AF65-F5344CB8AC3E}">
        <p14:creationId xmlns:p14="http://schemas.microsoft.com/office/powerpoint/2010/main" val="3782731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82D7CF5E-2F4F-E3BB-013E-75C95A035E6D}"/>
              </a:ext>
            </a:extLst>
          </p:cNvPr>
          <p:cNvSpPr txBox="1"/>
          <p:nvPr/>
        </p:nvSpPr>
        <p:spPr>
          <a:xfrm>
            <a:off x="297611" y="1532871"/>
            <a:ext cx="8682487" cy="4293483"/>
          </a:xfrm>
          <a:prstGeom prst="rect">
            <a:avLst/>
          </a:prstGeom>
          <a:noFill/>
        </p:spPr>
        <p:txBody>
          <a:bodyPr wrap="square">
            <a:spAutoFit/>
          </a:bodyPr>
          <a:lstStyle/>
          <a:p>
            <a:pPr marL="214313" indent="-214313">
              <a:buFont typeface="Wingdings" panose="05000000000000000000" pitchFamily="2" charset="2"/>
              <a:buChar char="Ø"/>
            </a:pPr>
            <a:r>
              <a:rPr lang="en-US" sz="1300" dirty="0">
                <a:solidFill>
                  <a:srgbClr val="4C4C4C"/>
                </a:solidFill>
                <a:latin typeface="system-ui"/>
              </a:rPr>
              <a:t>Running a validator is a commitment. The validator is expected to maintain sufficient hardware and connectivity to participate in block validation and proposal. In return, the validator is paid in ETH (their staked balance increases). </a:t>
            </a:r>
          </a:p>
          <a:p>
            <a:pPr marL="214313" indent="-214313">
              <a:buFont typeface="Wingdings" panose="05000000000000000000" pitchFamily="2" charset="2"/>
              <a:buChar char="Ø"/>
            </a:pPr>
            <a:r>
              <a:rPr lang="en-US" sz="1300" dirty="0">
                <a:solidFill>
                  <a:srgbClr val="4C4C4C"/>
                </a:solidFill>
                <a:latin typeface="system-ui"/>
              </a:rPr>
              <a:t>On the other hand, participating as a validator also opens new avenues for users to attack the network for personal gain or sabotage. </a:t>
            </a:r>
          </a:p>
          <a:p>
            <a:pPr marL="214313" indent="-214313">
              <a:buFont typeface="Wingdings" panose="05000000000000000000" pitchFamily="2" charset="2"/>
              <a:buChar char="Ø"/>
            </a:pPr>
            <a:r>
              <a:rPr lang="en-US" sz="1300" dirty="0">
                <a:solidFill>
                  <a:srgbClr val="4C4C4C"/>
                </a:solidFill>
                <a:latin typeface="system-ui"/>
              </a:rPr>
              <a:t>To prevent this, validators miss out on ETH rewards if they fail to participate when called upon, and their existing stake can be destroyed if they behave dishonestly. </a:t>
            </a:r>
          </a:p>
          <a:p>
            <a:pPr marL="214313" indent="-214313">
              <a:buFont typeface="Wingdings" panose="05000000000000000000" pitchFamily="2" charset="2"/>
              <a:buChar char="Ø"/>
            </a:pPr>
            <a:r>
              <a:rPr lang="en-US" sz="1300" dirty="0">
                <a:solidFill>
                  <a:srgbClr val="4C4C4C"/>
                </a:solidFill>
                <a:latin typeface="system-ui"/>
              </a:rPr>
              <a:t>There are two primary behaviors that can be considered dishonest: proposing multiple blocks in a single slot (equivocating) and submitting contradictory attestations.</a:t>
            </a:r>
          </a:p>
          <a:p>
            <a:pPr marL="214313" indent="-214313">
              <a:buFont typeface="Wingdings" panose="05000000000000000000" pitchFamily="2" charset="2"/>
              <a:buChar char="Ø"/>
            </a:pPr>
            <a:r>
              <a:rPr lang="en-US" sz="1300" dirty="0">
                <a:solidFill>
                  <a:srgbClr val="4C4C4C"/>
                </a:solidFill>
                <a:latin typeface="system-ui"/>
              </a:rPr>
              <a:t>When the network performs optimally and honestly, there is only ever one new block at the head of the chain, and all validators attest to it. However, it is possible for validators to have different views of the head of the chain due to network latency or because a block proposer has equivocated. Therefore, consensus clients require an algorithm to decide which one to favor. The algorithm used in proof-of-stake Ethereum works by identifying the fork that has the </a:t>
            </a:r>
            <a:r>
              <a:rPr lang="en-US" sz="1300" dirty="0">
                <a:solidFill>
                  <a:srgbClr val="FF0000"/>
                </a:solidFill>
                <a:latin typeface="system-ui"/>
              </a:rPr>
              <a:t>greatest weight of attestations </a:t>
            </a:r>
            <a:r>
              <a:rPr lang="en-US" sz="1300" dirty="0">
                <a:solidFill>
                  <a:srgbClr val="4C4C4C"/>
                </a:solidFill>
                <a:latin typeface="system-ui"/>
              </a:rPr>
              <a:t>in its history.</a:t>
            </a:r>
          </a:p>
          <a:p>
            <a:pPr marL="214313" indent="-214313">
              <a:buFont typeface="Wingdings" panose="05000000000000000000" pitchFamily="2" charset="2"/>
              <a:buChar char="Ø"/>
            </a:pPr>
            <a:r>
              <a:rPr lang="en-US" sz="1300" dirty="0">
                <a:solidFill>
                  <a:srgbClr val="4C4C4C"/>
                </a:solidFill>
                <a:latin typeface="system-ui"/>
              </a:rPr>
              <a:t>The threat of a </a:t>
            </a:r>
            <a:r>
              <a:rPr lang="en-US" sz="1300" u="sng" dirty="0">
                <a:latin typeface="system-ui"/>
              </a:rPr>
              <a:t>51% attack </a:t>
            </a:r>
            <a:r>
              <a:rPr lang="en-US" sz="1300" dirty="0">
                <a:solidFill>
                  <a:srgbClr val="4C4C4C"/>
                </a:solidFill>
                <a:latin typeface="system-ui"/>
              </a:rPr>
              <a:t>still exists on proof-of-stake as it does on proof-of-work, but it's even riskier for the attackers. An attacker would need 51% of the staked ETH. They could then use their own attestations to ensure their preferred fork was the one with the most accumulated attestations. The 'weight' of accumulated attestations is what consensus clients use to determine the correct chain, so this attacker would be able to make their fork the canonical one. However, a strength of proof-of-stake over proof-of-work is that the community has flexibility in mounting a </a:t>
            </a:r>
            <a:r>
              <a:rPr lang="en-US" sz="1300" dirty="0">
                <a:solidFill>
                  <a:srgbClr val="FF0000"/>
                </a:solidFill>
                <a:latin typeface="system-ui"/>
              </a:rPr>
              <a:t>counter-attack</a:t>
            </a:r>
            <a:r>
              <a:rPr lang="en-US" sz="1300" dirty="0">
                <a:solidFill>
                  <a:srgbClr val="4C4C4C"/>
                </a:solidFill>
                <a:latin typeface="system-ui"/>
              </a:rPr>
              <a:t>. For example, the honest validators could decide to keep building on the minority chain and ignore the attacker's fork while encouraging apps, exchanges, and pools to do the same. They could also decide to forcibly remove the attacker from the network and destroy their staked ETH. These are </a:t>
            </a:r>
            <a:r>
              <a:rPr lang="en-US" sz="1300" dirty="0">
                <a:solidFill>
                  <a:srgbClr val="FF0000"/>
                </a:solidFill>
                <a:latin typeface="system-ui"/>
              </a:rPr>
              <a:t>strong economic defenses against a 51% attack</a:t>
            </a:r>
            <a:r>
              <a:rPr lang="en-US" sz="1300" dirty="0">
                <a:solidFill>
                  <a:srgbClr val="4C4C4C"/>
                </a:solidFill>
                <a:latin typeface="system-ui"/>
              </a:rPr>
              <a:t>.</a:t>
            </a:r>
            <a:endParaRPr lang="it-IT" sz="1300" dirty="0"/>
          </a:p>
        </p:txBody>
      </p:sp>
    </p:spTree>
    <p:extLst>
      <p:ext uri="{BB962C8B-B14F-4D97-AF65-F5344CB8AC3E}">
        <p14:creationId xmlns:p14="http://schemas.microsoft.com/office/powerpoint/2010/main" val="1815923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Uniqueness</a:t>
            </a:r>
            <a:endParaRPr dirty="0"/>
          </a:p>
        </p:txBody>
      </p:sp>
      <p:pic>
        <p:nvPicPr>
          <p:cNvPr id="695" name="Shape 695" descr="https://danielmiessler.com/images/blockchain1.png"/>
          <p:cNvPicPr preferRelativeResize="0">
            <a:picLocks noGrp="1"/>
          </p:cNvPicPr>
          <p:nvPr>
            <p:ph type="body" idx="1"/>
          </p:nvPr>
        </p:nvPicPr>
        <p:blipFill rotWithShape="1">
          <a:blip r:embed="rId3">
            <a:alphaModFix/>
          </a:blip>
          <a:srcRect/>
          <a:stretch/>
        </p:blipFill>
        <p:spPr>
          <a:xfrm>
            <a:off x="2119889" y="1331212"/>
            <a:ext cx="4572000" cy="1581150"/>
          </a:xfrm>
          <a:prstGeom prst="rect">
            <a:avLst/>
          </a:prstGeom>
          <a:noFill/>
          <a:ln>
            <a:noFill/>
          </a:ln>
        </p:spPr>
      </p:pic>
      <p:sp>
        <p:nvSpPr>
          <p:cNvPr id="696" name="Shape 696"/>
          <p:cNvSpPr/>
          <p:nvPr/>
        </p:nvSpPr>
        <p:spPr>
          <a:xfrm>
            <a:off x="93211" y="2912362"/>
            <a:ext cx="8993170" cy="25626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dirty="0">
                <a:solidFill>
                  <a:schemeClr val="dk1"/>
                </a:solidFill>
                <a:latin typeface="+mn-lt"/>
                <a:ea typeface="Calibri"/>
                <a:cs typeface="Calibri"/>
                <a:sym typeface="Calibri"/>
              </a:rPr>
              <a:t>The chain is unique: if two different chains are created (for example, due to a delay in updating the blocks), the '' incorrect '' one is automatically deleted and overwritten by the correct one.</a:t>
            </a:r>
          </a:p>
          <a:p>
            <a:pPr marL="0" marR="0" lvl="0" indent="0" algn="l" rtl="0">
              <a:spcBef>
                <a:spcPts val="0"/>
              </a:spcBef>
              <a:spcAft>
                <a:spcPts val="0"/>
              </a:spcAft>
              <a:buNone/>
            </a:pPr>
            <a:endParaRPr lang="en-US" sz="2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200" dirty="0">
                <a:solidFill>
                  <a:schemeClr val="dk1"/>
                </a:solidFill>
                <a:latin typeface="+mn-lt"/>
                <a:ea typeface="Calibri"/>
                <a:cs typeface="Calibri"/>
                <a:sym typeface="Calibri"/>
              </a:rPr>
              <a:t>To determine the correct chain, there are automatisms: the chain considered correct is always the longest one (longest chain rule).</a:t>
            </a:r>
            <a:endParaRPr sz="2000" dirty="0">
              <a:solidFill>
                <a:schemeClr val="dk1"/>
              </a:solidFill>
              <a:latin typeface="+mn-lt"/>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testo 2"/>
          <p:cNvSpPr>
            <a:spLocks noGrp="1"/>
          </p:cNvSpPr>
          <p:nvPr>
            <p:ph type="body" idx="1"/>
          </p:nvPr>
        </p:nvSpPr>
        <p:spPr>
          <a:xfrm>
            <a:off x="417179" y="1474470"/>
            <a:ext cx="8323726" cy="4525963"/>
          </a:xfrm>
        </p:spPr>
        <p:txBody>
          <a:bodyPr/>
          <a:lstStyle/>
          <a:p>
            <a:pPr rtl="0"/>
            <a:r>
              <a:rPr lang="en-US" dirty="0">
                <a:solidFill>
                  <a:srgbClr val="000000"/>
                </a:solidFill>
                <a:effectLst/>
              </a:rPr>
              <a:t>Generally, the longest chain is also the one stored by the majority of the network nodes (50% + 1 rule), given that miners are constantly incentivized to create valid blocks through the fees and bitcoins generated at each resolution of the mining problem. </a:t>
            </a:r>
          </a:p>
          <a:p>
            <a:pPr rtl="0"/>
            <a:endParaRPr lang="en-US" dirty="0">
              <a:solidFill>
                <a:srgbClr val="000000"/>
              </a:solidFill>
            </a:endParaRPr>
          </a:p>
          <a:p>
            <a:pPr rtl="0"/>
            <a:r>
              <a:rPr lang="en-US" dirty="0">
                <a:solidFill>
                  <a:srgbClr val="000000"/>
                </a:solidFill>
                <a:effectLst/>
              </a:rPr>
              <a:t>From a game theory perspective, collaborating on the longest chain is a balance, as no one can achieve a better result for themselves (without collaborating with others) by creating invalid blocks (</a:t>
            </a:r>
            <a:r>
              <a:rPr lang="en-US" dirty="0" err="1">
                <a:solidFill>
                  <a:srgbClr val="000000"/>
                </a:solidFill>
                <a:effectLst/>
              </a:rPr>
              <a:t>PoWs</a:t>
            </a:r>
            <a:r>
              <a:rPr lang="en-US" dirty="0">
                <a:solidFill>
                  <a:srgbClr val="000000"/>
                </a:solidFill>
                <a:effectLst/>
              </a:rPr>
              <a:t>). This makes it very difficult for a hacker to change even the last block. </a:t>
            </a:r>
          </a:p>
          <a:p>
            <a:endParaRPr lang="it-IT" dirty="0"/>
          </a:p>
        </p:txBody>
      </p:sp>
    </p:spTree>
    <p:extLst>
      <p:ext uri="{BB962C8B-B14F-4D97-AF65-F5344CB8AC3E}">
        <p14:creationId xmlns:p14="http://schemas.microsoft.com/office/powerpoint/2010/main" val="4170488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An </a:t>
            </a:r>
            <a:r>
              <a:rPr lang="it-IT" dirty="0" err="1"/>
              <a:t>example</a:t>
            </a:r>
            <a:r>
              <a:rPr lang="it-IT" dirty="0"/>
              <a:t> of </a:t>
            </a:r>
            <a:r>
              <a:rPr lang="it-IT" dirty="0" err="1"/>
              <a:t>distributed</a:t>
            </a:r>
            <a:r>
              <a:rPr lang="it-IT" dirty="0"/>
              <a:t> consensus (or </a:t>
            </a:r>
            <a:r>
              <a:rPr lang="it-IT" dirty="0" err="1"/>
              <a:t>maybe</a:t>
            </a:r>
            <a:r>
              <a:rPr lang="it-IT" dirty="0"/>
              <a:t> </a:t>
            </a:r>
            <a:r>
              <a:rPr lang="it-IT" dirty="0" err="1"/>
              <a:t>not</a:t>
            </a:r>
            <a:r>
              <a:rPr lang="it-IT" dirty="0"/>
              <a:t>)</a:t>
            </a:r>
          </a:p>
        </p:txBody>
      </p:sp>
      <p:sp>
        <p:nvSpPr>
          <p:cNvPr id="3" name="Segnaposto testo 2"/>
          <p:cNvSpPr>
            <a:spLocks noGrp="1"/>
          </p:cNvSpPr>
          <p:nvPr>
            <p:ph type="body" idx="1"/>
          </p:nvPr>
        </p:nvSpPr>
        <p:spPr/>
        <p:txBody>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BTC Guild can </a:t>
            </a:r>
            <a:r>
              <a:rPr lang="it-IT" dirty="0" err="1"/>
              <a:t>choose</a:t>
            </a:r>
            <a:r>
              <a:rPr lang="it-IT" dirty="0"/>
              <a:t>:</a:t>
            </a:r>
          </a:p>
          <a:p>
            <a:r>
              <a:rPr lang="it-IT" dirty="0"/>
              <a:t>                «</a:t>
            </a:r>
            <a:r>
              <a:rPr lang="it-IT" dirty="0" err="1"/>
              <a:t>longer</a:t>
            </a:r>
            <a:r>
              <a:rPr lang="it-IT" dirty="0"/>
              <a:t> </a:t>
            </a:r>
            <a:r>
              <a:rPr lang="it-IT" dirty="0" err="1"/>
              <a:t>chain</a:t>
            </a:r>
            <a:r>
              <a:rPr lang="it-IT" dirty="0"/>
              <a:t> </a:t>
            </a:r>
            <a:r>
              <a:rPr lang="it-IT" dirty="0" err="1"/>
              <a:t>rule</a:t>
            </a:r>
            <a:r>
              <a:rPr lang="it-IT" dirty="0"/>
              <a:t>»  VS «50%+1» </a:t>
            </a:r>
            <a:r>
              <a:rPr lang="it-IT" dirty="0" err="1"/>
              <a:t>rule</a:t>
            </a:r>
            <a:endParaRPr lang="it-IT" dirty="0"/>
          </a:p>
        </p:txBody>
      </p:sp>
      <p:pic>
        <p:nvPicPr>
          <p:cNvPr id="4" name="Immagine 3"/>
          <p:cNvPicPr>
            <a:picLocks noChangeAspect="1"/>
          </p:cNvPicPr>
          <p:nvPr/>
        </p:nvPicPr>
        <p:blipFill>
          <a:blip r:embed="rId2"/>
          <a:stretch>
            <a:fillRect/>
          </a:stretch>
        </p:blipFill>
        <p:spPr>
          <a:xfrm>
            <a:off x="358782" y="1380401"/>
            <a:ext cx="8219048" cy="3361905"/>
          </a:xfrm>
          <a:prstGeom prst="rect">
            <a:avLst/>
          </a:prstGeom>
        </p:spPr>
      </p:pic>
      <p:pic>
        <p:nvPicPr>
          <p:cNvPr id="5" name="Immagine 4"/>
          <p:cNvPicPr>
            <a:picLocks noChangeAspect="1"/>
          </p:cNvPicPr>
          <p:nvPr/>
        </p:nvPicPr>
        <p:blipFill>
          <a:blip r:embed="rId3"/>
          <a:stretch>
            <a:fillRect/>
          </a:stretch>
        </p:blipFill>
        <p:spPr>
          <a:xfrm>
            <a:off x="5665459" y="537377"/>
            <a:ext cx="2752725" cy="1323975"/>
          </a:xfrm>
          <a:prstGeom prst="rect">
            <a:avLst/>
          </a:prstGeom>
        </p:spPr>
      </p:pic>
    </p:spTree>
    <p:extLst>
      <p:ext uri="{BB962C8B-B14F-4D97-AF65-F5344CB8AC3E}">
        <p14:creationId xmlns:p14="http://schemas.microsoft.com/office/powerpoint/2010/main" val="946238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B9DAB-10D5-EE92-1C09-44167848C25D}"/>
              </a:ext>
            </a:extLst>
          </p:cNvPr>
          <p:cNvSpPr>
            <a:spLocks noGrp="1"/>
          </p:cNvSpPr>
          <p:nvPr>
            <p:ph type="title"/>
          </p:nvPr>
        </p:nvSpPr>
        <p:spPr/>
        <p:txBody>
          <a:bodyPr/>
          <a:lstStyle/>
          <a:p>
            <a:r>
              <a:rPr lang="en-US" sz="2800" b="0" i="0" dirty="0">
                <a:solidFill>
                  <a:schemeClr val="bg1"/>
                </a:solidFill>
                <a:effectLst/>
                <a:latin typeface="Calibri" panose="020F0502020204030204" pitchFamily="34" charset="0"/>
              </a:rPr>
              <a:t>Hard fork and soft fork</a:t>
            </a:r>
            <a:endParaRPr lang="it-IT" sz="2800" dirty="0">
              <a:solidFill>
                <a:schemeClr val="bg1"/>
              </a:solidFill>
            </a:endParaRPr>
          </a:p>
        </p:txBody>
      </p:sp>
      <p:sp>
        <p:nvSpPr>
          <p:cNvPr id="3" name="Segnaposto contenuto 2">
            <a:extLst>
              <a:ext uri="{FF2B5EF4-FFF2-40B4-BE49-F238E27FC236}">
                <a16:creationId xmlns:a16="http://schemas.microsoft.com/office/drawing/2014/main" id="{FA2C86FC-9916-6948-A6ED-338107901DB4}"/>
              </a:ext>
            </a:extLst>
          </p:cNvPr>
          <p:cNvSpPr>
            <a:spLocks noGrp="1"/>
          </p:cNvSpPr>
          <p:nvPr>
            <p:ph idx="1"/>
          </p:nvPr>
        </p:nvSpPr>
        <p:spPr>
          <a:xfrm>
            <a:off x="278202" y="1517904"/>
            <a:ext cx="8237148" cy="4453128"/>
          </a:xfrm>
        </p:spPr>
        <p:txBody>
          <a:bodyPr>
            <a:normAutofit/>
          </a:bodyPr>
          <a:lstStyle/>
          <a:p>
            <a:pPr marL="0" indent="0"/>
            <a:r>
              <a:rPr lang="en-US" sz="1400" dirty="0">
                <a:solidFill>
                  <a:srgbClr val="FF0000"/>
                </a:solidFill>
                <a:latin typeface="Roboto" panose="02000000000000000000" pitchFamily="2" charset="0"/>
              </a:rPr>
              <a:t>Forks are modifications to the blockchain’s network algorithm that leads to the primary blockchain network to split. </a:t>
            </a:r>
          </a:p>
          <a:p>
            <a:pPr marL="0" indent="0"/>
            <a:r>
              <a:rPr lang="en-US" sz="1400" dirty="0">
                <a:solidFill>
                  <a:srgbClr val="000000"/>
                </a:solidFill>
                <a:latin typeface="Roboto" panose="02000000000000000000" pitchFamily="2" charset="0"/>
              </a:rPr>
              <a:t>A hard fork is a </a:t>
            </a:r>
            <a:r>
              <a:rPr lang="en-US" sz="1400" dirty="0">
                <a:solidFill>
                  <a:srgbClr val="FF0000"/>
                </a:solidFill>
                <a:latin typeface="Roboto" panose="02000000000000000000" pitchFamily="2" charset="0"/>
              </a:rPr>
              <a:t>backward-incompatible</a:t>
            </a:r>
            <a:r>
              <a:rPr lang="en-US" sz="1400" dirty="0">
                <a:solidFill>
                  <a:srgbClr val="000000"/>
                </a:solidFill>
                <a:latin typeface="Roboto" panose="02000000000000000000" pitchFamily="2" charset="0"/>
              </a:rPr>
              <a:t> upgrade to the blockchain.</a:t>
            </a:r>
          </a:p>
          <a:p>
            <a:pPr marL="0" indent="0"/>
            <a:r>
              <a:rPr lang="en-US" sz="1400" dirty="0">
                <a:solidFill>
                  <a:srgbClr val="000000"/>
                </a:solidFill>
                <a:latin typeface="Roboto" panose="02000000000000000000" pitchFamily="2" charset="0"/>
              </a:rPr>
              <a:t>In the hard fork new nodes can only communicate with others that operate the new version. As a result, the blockchain splits, creating two separate networks: one with the old rules, and one with the new rules. So there are now two networks running in parallel. They’ll both continue to propagate blocks and transactions, but they’re no longer working on the same blockchain. All nodes had an identical blockchain until the point of the fork (and that history remains), but they’ll have different blocks and transactions afterward. Because there’s that shared history, you’ll end up with coins on both networks if you were holding them before the fork.</a:t>
            </a:r>
          </a:p>
          <a:p>
            <a:pPr marL="0" indent="0"/>
            <a:r>
              <a:rPr lang="en-US" sz="1400" dirty="0">
                <a:solidFill>
                  <a:srgbClr val="000000"/>
                </a:solidFill>
                <a:latin typeface="Roboto" panose="02000000000000000000" pitchFamily="2" charset="0"/>
              </a:rPr>
              <a:t>A soft fork is a </a:t>
            </a:r>
            <a:r>
              <a:rPr lang="en-US" sz="1400" dirty="0">
                <a:solidFill>
                  <a:srgbClr val="FF0000"/>
                </a:solidFill>
                <a:latin typeface="Roboto" panose="02000000000000000000" pitchFamily="2" charset="0"/>
              </a:rPr>
              <a:t>backward-compatible</a:t>
            </a:r>
            <a:r>
              <a:rPr lang="en-US" sz="1400" dirty="0">
                <a:solidFill>
                  <a:srgbClr val="000000"/>
                </a:solidFill>
                <a:latin typeface="Roboto" panose="02000000000000000000" pitchFamily="2" charset="0"/>
              </a:rPr>
              <a:t> upgrade, meaning that the upgraded nodes can still communicate with the non-upgraded ones. What you typically see in a soft fork is the addition of a new rule that doesn’t clash with the older rules.</a:t>
            </a:r>
          </a:p>
          <a:p>
            <a:pPr marL="0" indent="0"/>
            <a:r>
              <a:rPr lang="en-US" sz="1400" dirty="0">
                <a:solidFill>
                  <a:srgbClr val="000000"/>
                </a:solidFill>
                <a:latin typeface="Roboto" panose="02000000000000000000" pitchFamily="2" charset="0"/>
              </a:rPr>
              <a:t>A good real-life example of a soft fork was the Segregated Witness (</a:t>
            </a:r>
            <a:r>
              <a:rPr lang="en-US" sz="1400" dirty="0" err="1">
                <a:solidFill>
                  <a:srgbClr val="000000"/>
                </a:solidFill>
                <a:latin typeface="Roboto" panose="02000000000000000000" pitchFamily="2" charset="0"/>
              </a:rPr>
              <a:t>SegWit</a:t>
            </a:r>
            <a:r>
              <a:rPr lang="en-US" sz="1400" dirty="0">
                <a:solidFill>
                  <a:srgbClr val="000000"/>
                </a:solidFill>
                <a:latin typeface="Roboto" panose="02000000000000000000" pitchFamily="2" charset="0"/>
              </a:rPr>
              <a:t>) fork, which occurred shortly after the Bitcoin/Bitcoin Cash split. </a:t>
            </a:r>
            <a:r>
              <a:rPr lang="en-US" sz="1400" dirty="0" err="1">
                <a:solidFill>
                  <a:srgbClr val="000000"/>
                </a:solidFill>
                <a:latin typeface="Roboto" panose="02000000000000000000" pitchFamily="2" charset="0"/>
              </a:rPr>
              <a:t>SegWit</a:t>
            </a:r>
            <a:r>
              <a:rPr lang="en-US" sz="1400" dirty="0">
                <a:solidFill>
                  <a:srgbClr val="000000"/>
                </a:solidFill>
                <a:latin typeface="Roboto" panose="02000000000000000000" pitchFamily="2" charset="0"/>
              </a:rPr>
              <a:t> was an update that changed the format of blocks and transactions, but it was cleverly crafted. Old nodes could still validate blocks and transactions (the formatting didn’t break the rules), but they just wouldn’t understand them. Some fields are only readable when nodes switch to the newer software, which allows them to parse additional data.</a:t>
            </a:r>
            <a:endParaRPr lang="it-IT" sz="2000" dirty="0"/>
          </a:p>
        </p:txBody>
      </p:sp>
    </p:spTree>
    <p:extLst>
      <p:ext uri="{BB962C8B-B14F-4D97-AF65-F5344CB8AC3E}">
        <p14:creationId xmlns:p14="http://schemas.microsoft.com/office/powerpoint/2010/main" val="2395847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Creating</a:t>
            </a:r>
            <a:r>
              <a:rPr lang="it-IT" sz="2200" b="1" i="0" u="none" strike="noStrike" cap="none" dirty="0">
                <a:solidFill>
                  <a:schemeClr val="lt1"/>
                </a:solidFill>
                <a:latin typeface="Arial"/>
                <a:ea typeface="Arial"/>
                <a:cs typeface="Arial"/>
                <a:sym typeface="Arial"/>
              </a:rPr>
              <a:t> new Bitcoin</a:t>
            </a:r>
            <a:endParaRPr dirty="0"/>
          </a:p>
        </p:txBody>
      </p:sp>
      <p:sp>
        <p:nvSpPr>
          <p:cNvPr id="702" name="Shape 702"/>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We talked about computational cost, but who pays the nodes?</a:t>
            </a: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The system itself: there is an algorithm for generating new Bitcoins, and the generated digital currency is given to the nodes. Furthermore, there are fees for each planned transaction.</a:t>
            </a: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2200"/>
              <a:buFont typeface="Noto Sans Symbols"/>
              <a:buNone/>
            </a:pPr>
            <a:r>
              <a:rPr lang="en-US" sz="2200" b="0" i="0" u="none" strike="noStrike" cap="none" dirty="0">
                <a:solidFill>
                  <a:srgbClr val="FF0000"/>
                </a:solidFill>
                <a:latin typeface="Arial"/>
                <a:ea typeface="Arial"/>
                <a:cs typeface="Arial"/>
                <a:sym typeface="Arial"/>
              </a:rPr>
              <a:t>This is a key step !!!</a:t>
            </a:r>
            <a:endParaRPr sz="2200" b="0" i="0" u="none" strike="noStrike" cap="none" dirty="0">
              <a:solidFill>
                <a:srgbClr val="FF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testo 2"/>
          <p:cNvSpPr>
            <a:spLocks noGrp="1"/>
          </p:cNvSpPr>
          <p:nvPr>
            <p:ph type="body" idx="1"/>
          </p:nvPr>
        </p:nvSpPr>
        <p:spPr>
          <a:xfrm>
            <a:off x="417179" y="1360170"/>
            <a:ext cx="8323726" cy="4525963"/>
          </a:xfrm>
        </p:spPr>
        <p:txBody>
          <a:bodyPr/>
          <a:lstStyle/>
          <a:p>
            <a:r>
              <a:rPr lang="en-US" dirty="0"/>
              <a:t>The bitcoins generated and given to the miners as a reward are established in advance and do not depend on the computing power of the network (they halve each tot) and at some point the only reward that the miners will receive will be the fees.</a:t>
            </a:r>
          </a:p>
          <a:p>
            <a:r>
              <a:rPr lang="en-US" dirty="0"/>
              <a:t>What depends on computing power is the complexity of the mining problem. This complexity is adjusted in such a way that it takes an average of 10 minutes for the network as a whole to create a new block.</a:t>
            </a:r>
          </a:p>
          <a:p>
            <a:r>
              <a:rPr lang="en-US" dirty="0"/>
              <a:t>On average, given the computing power of the network and its own computing power, each miner can calculate how often he will be able to mine a block, and thus understand if mining is a profitable game for him (considering energy costs and bitcoin value. in that time).</a:t>
            </a:r>
            <a:endParaRPr lang="it-IT" dirty="0"/>
          </a:p>
        </p:txBody>
      </p:sp>
    </p:spTree>
    <p:extLst>
      <p:ext uri="{BB962C8B-B14F-4D97-AF65-F5344CB8AC3E}">
        <p14:creationId xmlns:p14="http://schemas.microsoft.com/office/powerpoint/2010/main" val="2451687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74049F-D5E9-44CE-883B-0B2E56CD4580}"/>
              </a:ext>
            </a:extLst>
          </p:cNvPr>
          <p:cNvSpPr>
            <a:spLocks noGrp="1"/>
          </p:cNvSpPr>
          <p:nvPr>
            <p:ph type="title"/>
          </p:nvPr>
        </p:nvSpPr>
        <p:spPr/>
        <p:txBody>
          <a:bodyPr/>
          <a:lstStyle/>
          <a:p>
            <a:r>
              <a:rPr lang="it-IT" dirty="0" err="1"/>
              <a:t>Halving</a:t>
            </a:r>
            <a:endParaRPr lang="it-IT" dirty="0"/>
          </a:p>
        </p:txBody>
      </p:sp>
      <p:sp>
        <p:nvSpPr>
          <p:cNvPr id="3" name="Segnaposto testo 2">
            <a:extLst>
              <a:ext uri="{FF2B5EF4-FFF2-40B4-BE49-F238E27FC236}">
                <a16:creationId xmlns:a16="http://schemas.microsoft.com/office/drawing/2014/main" id="{26C8E267-623F-4C59-830C-82D9CDBC6F52}"/>
              </a:ext>
            </a:extLst>
          </p:cNvPr>
          <p:cNvSpPr>
            <a:spLocks noGrp="1"/>
          </p:cNvSpPr>
          <p:nvPr>
            <p:ph type="body" idx="1"/>
          </p:nvPr>
        </p:nvSpPr>
        <p:spPr/>
        <p:txBody>
          <a:bodyPr/>
          <a:lstStyle/>
          <a:p>
            <a:endParaRPr lang="it-IT" dirty="0"/>
          </a:p>
        </p:txBody>
      </p:sp>
      <p:pic>
        <p:nvPicPr>
          <p:cNvPr id="5" name="Immagine 4">
            <a:extLst>
              <a:ext uri="{FF2B5EF4-FFF2-40B4-BE49-F238E27FC236}">
                <a16:creationId xmlns:a16="http://schemas.microsoft.com/office/drawing/2014/main" id="{12AFA276-8C7A-464C-B63C-5F0C7E4B5F6D}"/>
              </a:ext>
            </a:extLst>
          </p:cNvPr>
          <p:cNvPicPr>
            <a:picLocks noChangeAspect="1"/>
          </p:cNvPicPr>
          <p:nvPr/>
        </p:nvPicPr>
        <p:blipFill>
          <a:blip r:embed="rId2"/>
          <a:stretch>
            <a:fillRect/>
          </a:stretch>
        </p:blipFill>
        <p:spPr>
          <a:xfrm>
            <a:off x="692459" y="979566"/>
            <a:ext cx="7244179" cy="5162753"/>
          </a:xfrm>
          <a:prstGeom prst="rect">
            <a:avLst/>
          </a:prstGeom>
        </p:spPr>
      </p:pic>
    </p:spTree>
    <p:extLst>
      <p:ext uri="{BB962C8B-B14F-4D97-AF65-F5344CB8AC3E}">
        <p14:creationId xmlns:p14="http://schemas.microsoft.com/office/powerpoint/2010/main" val="214658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0899039-C48B-452A-9CC7-646826925B6D}"/>
              </a:ext>
            </a:extLst>
          </p:cNvPr>
          <p:cNvSpPr>
            <a:spLocks noGrp="1"/>
          </p:cNvSpPr>
          <p:nvPr>
            <p:ph type="body" idx="1"/>
          </p:nvPr>
        </p:nvSpPr>
        <p:spPr/>
        <p:txBody>
          <a:bodyPr/>
          <a:lstStyle/>
          <a:p>
            <a:endParaRPr lang="it-IT" dirty="0"/>
          </a:p>
        </p:txBody>
      </p:sp>
      <p:pic>
        <p:nvPicPr>
          <p:cNvPr id="3074" name="Picture 2" descr="https://lisk.io/content/5-academy/2-blockchain-basics/4-how-does-blockchain-work/byzantine-fault-tolerance-explained/7a-byzantine-fault-tolerance.jpg">
            <a:extLst>
              <a:ext uri="{FF2B5EF4-FFF2-40B4-BE49-F238E27FC236}">
                <a16:creationId xmlns:a16="http://schemas.microsoft.com/office/drawing/2014/main" id="{D9CAE353-58C6-4E55-8953-3E5A9E8D9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863"/>
            <a:ext cx="9144000" cy="5248275"/>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A2A081E6-DA00-47AD-9F6B-E18E7B917585}"/>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222333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en-US" sz="2200" b="1" i="0" u="none" strike="noStrike" cap="none" dirty="0">
                <a:solidFill>
                  <a:schemeClr val="lt1"/>
                </a:solidFill>
                <a:latin typeface="Arial"/>
                <a:ea typeface="Arial"/>
                <a:cs typeface="Arial"/>
                <a:sym typeface="Arial"/>
              </a:rPr>
              <a:t>How much does it cost to produce a Bitcoin?</a:t>
            </a:r>
            <a:br>
              <a:rPr lang="it-IT" sz="2200" b="0" i="0" u="none" strike="noStrike" cap="none" dirty="0">
                <a:solidFill>
                  <a:schemeClr val="lt1"/>
                </a:solidFill>
                <a:latin typeface="Arial"/>
                <a:ea typeface="Arial"/>
                <a:cs typeface="Arial"/>
                <a:sym typeface="Arial"/>
              </a:rPr>
            </a:br>
            <a:endParaRPr sz="2200" b="1" i="0" u="none" strike="noStrike" cap="none" dirty="0">
              <a:solidFill>
                <a:schemeClr val="lt1"/>
              </a:solidFill>
              <a:latin typeface="Arial"/>
              <a:ea typeface="Arial"/>
              <a:cs typeface="Arial"/>
              <a:sym typeface="Arial"/>
            </a:endParaRPr>
          </a:p>
        </p:txBody>
      </p:sp>
      <p:sp>
        <p:nvSpPr>
          <p:cNvPr id="708" name="Shape 708"/>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Until a few years ago a good computer was enough to produce (mine) Bitcoin, today thousands of very powerful processors and graphics cards are needed.</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For the extraction of bitcoins, computers with specific processors called ASICs (application-specific integrated circuits) have been developed; these processors, in addition to having a high cost, also involve a high consumption of electricity.</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According to some studies carried out, the energy required by PCs to validate a single transaction can reach up to 215 </a:t>
            </a:r>
            <a:r>
              <a:rPr lang="en-US" sz="1870" b="0" i="0" u="none" strike="noStrike" cap="none" dirty="0" err="1">
                <a:solidFill>
                  <a:schemeClr val="dk1"/>
                </a:solidFill>
                <a:latin typeface="Arial"/>
                <a:ea typeface="Arial"/>
                <a:cs typeface="Arial"/>
                <a:sym typeface="Arial"/>
              </a:rPr>
              <a:t>Kwh</a:t>
            </a:r>
            <a:r>
              <a:rPr lang="en-US" sz="1870" b="0" i="0" u="none" strike="noStrike" cap="none" dirty="0">
                <a:solidFill>
                  <a:schemeClr val="dk1"/>
                </a:solidFill>
                <a:latin typeface="Arial"/>
                <a:ea typeface="Arial"/>
                <a:cs typeface="Arial"/>
                <a:sym typeface="Arial"/>
              </a:rPr>
              <a:t>. If we take into account that around 350 thousand Bitcoin transactions are completed worldwide per day, the energy consumption is comparable to that of some countries such as Ireland, Denmark or Serbia.</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Mining bitcoins therefore means using considerable amounts of electricity and hardware components.</a:t>
            </a:r>
            <a:endParaRPr sz="1870" b="0" i="0" u="none" strike="noStrike" cap="none" dirty="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Summary</a:t>
            </a:r>
            <a:endParaRPr dirty="0"/>
          </a:p>
        </p:txBody>
      </p:sp>
      <p:sp>
        <p:nvSpPr>
          <p:cNvPr id="714" name="Shape 714"/>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Security: all-over-the world distributed database + encryption (all thanks to Blockchain technology)</a:t>
            </a:r>
          </a:p>
          <a:p>
            <a:pPr marL="342900" marR="0" lvl="0" indent="-342900" algn="l" rtl="0">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Without intermediary (trust): automatic consensus (thanks to technology and Bitcoin → Currency On The Ledger)</a:t>
            </a:r>
          </a:p>
          <a:p>
            <a:pPr marL="342900" marR="0" lvl="0" indent="-342900" algn="l" rtl="0">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Automatic remuneration </a:t>
            </a:r>
            <a:r>
              <a:rPr lang="en-US" sz="2200" b="0" i="0" u="none" strike="noStrike" cap="none">
                <a:solidFill>
                  <a:schemeClr val="dk1"/>
                </a:solidFill>
                <a:latin typeface="Arial"/>
                <a:ea typeface="Arial"/>
                <a:cs typeface="Arial"/>
                <a:sym typeface="Arial"/>
              </a:rPr>
              <a:t>of miners: </a:t>
            </a:r>
            <a:r>
              <a:rPr lang="en-US" sz="2200" b="0" i="0" u="none" strike="noStrike" cap="none" dirty="0">
                <a:solidFill>
                  <a:schemeClr val="dk1"/>
                </a:solidFill>
                <a:latin typeface="Arial"/>
                <a:ea typeface="Arial"/>
                <a:cs typeface="Arial"/>
                <a:sym typeface="Arial"/>
              </a:rPr>
              <a:t>generation of new Bitcoins</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Ethereum	</a:t>
            </a:r>
            <a:endParaRPr/>
          </a:p>
        </p:txBody>
      </p:sp>
      <p:sp>
        <p:nvSpPr>
          <p:cNvPr id="725" name="Shape 725"/>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It is another platform based on blockchain technology</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In order to run on the peer-to-peer network, Ethereum's addresses pay for the use of its computational power through a unit of account, called Ether, which therefore acts as both cryptocurrency and fuel.</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Ethereum is different from the Bitcoin blockchain in that it allows you to create Smart Contracts. Even in Bitcoin, elementary smart contracts can be created. The peculiarity in Ethereum is that they are based on a complete Turing language</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17666B-E070-BE7A-9A9D-A7458927AE98}"/>
              </a:ext>
            </a:extLst>
          </p:cNvPr>
          <p:cNvSpPr>
            <a:spLocks noGrp="1"/>
          </p:cNvSpPr>
          <p:nvPr>
            <p:ph type="title"/>
          </p:nvPr>
        </p:nvSpPr>
        <p:spPr/>
        <p:txBody>
          <a:bodyPr/>
          <a:lstStyle/>
          <a:p>
            <a:r>
              <a:rPr lang="en-US" sz="3200" i="0" dirty="0">
                <a:solidFill>
                  <a:schemeClr val="bg1"/>
                </a:solidFill>
                <a:effectLst/>
                <a:latin typeface="Calibri" panose="020F0502020204030204" pitchFamily="34" charset="0"/>
              </a:rPr>
              <a:t>Example of application of blockchain in business </a:t>
            </a:r>
            <a:endParaRPr lang="it-IT" sz="3200" dirty="0">
              <a:solidFill>
                <a:schemeClr val="bg1"/>
              </a:solidFill>
            </a:endParaRPr>
          </a:p>
        </p:txBody>
      </p:sp>
      <p:sp>
        <p:nvSpPr>
          <p:cNvPr id="3" name="Segnaposto contenuto 2">
            <a:extLst>
              <a:ext uri="{FF2B5EF4-FFF2-40B4-BE49-F238E27FC236}">
                <a16:creationId xmlns:a16="http://schemas.microsoft.com/office/drawing/2014/main" id="{7BF20F36-CC60-11D7-41DB-3D45F23662C1}"/>
              </a:ext>
            </a:extLst>
          </p:cNvPr>
          <p:cNvSpPr>
            <a:spLocks noGrp="1"/>
          </p:cNvSpPr>
          <p:nvPr>
            <p:ph idx="1"/>
          </p:nvPr>
        </p:nvSpPr>
        <p:spPr/>
        <p:txBody>
          <a:bodyPr/>
          <a:lstStyle/>
          <a:p>
            <a:r>
              <a:rPr lang="it-IT" dirty="0" err="1"/>
              <a:t>Notarization</a:t>
            </a:r>
            <a:r>
              <a:rPr lang="it-IT" dirty="0"/>
              <a:t> (</a:t>
            </a:r>
            <a:r>
              <a:rPr lang="it-IT" dirty="0" err="1"/>
              <a:t>immutability</a:t>
            </a:r>
            <a:r>
              <a:rPr lang="it-IT" dirty="0"/>
              <a:t>)</a:t>
            </a:r>
          </a:p>
          <a:p>
            <a:r>
              <a:rPr lang="it-IT" dirty="0"/>
              <a:t>Supply Chain Management (</a:t>
            </a:r>
            <a:r>
              <a:rPr lang="it-IT" dirty="0" err="1"/>
              <a:t>immutability</a:t>
            </a:r>
            <a:r>
              <a:rPr lang="it-IT" dirty="0"/>
              <a:t>)  </a:t>
            </a:r>
          </a:p>
          <a:p>
            <a:r>
              <a:rPr lang="it-IT" dirty="0"/>
              <a:t>Smart </a:t>
            </a:r>
            <a:r>
              <a:rPr lang="it-IT" dirty="0" err="1"/>
              <a:t>Contracts</a:t>
            </a:r>
            <a:r>
              <a:rPr lang="it-IT" dirty="0"/>
              <a:t> (</a:t>
            </a:r>
            <a:r>
              <a:rPr lang="it-IT" dirty="0" err="1"/>
              <a:t>automatic</a:t>
            </a:r>
            <a:r>
              <a:rPr lang="it-IT" dirty="0"/>
              <a:t> payments)</a:t>
            </a:r>
          </a:p>
        </p:txBody>
      </p:sp>
    </p:spTree>
    <p:extLst>
      <p:ext uri="{BB962C8B-B14F-4D97-AF65-F5344CB8AC3E}">
        <p14:creationId xmlns:p14="http://schemas.microsoft.com/office/powerpoint/2010/main" val="3695421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8BB7DD8-CA0F-F20A-C1F8-2B99F34DE549}"/>
              </a:ext>
            </a:extLst>
          </p:cNvPr>
          <p:cNvSpPr>
            <a:spLocks noGrp="1"/>
          </p:cNvSpPr>
          <p:nvPr>
            <p:ph idx="1"/>
          </p:nvPr>
        </p:nvSpPr>
        <p:spPr>
          <a:xfrm>
            <a:off x="628650" y="1355426"/>
            <a:ext cx="7886700" cy="4134547"/>
          </a:xfrm>
        </p:spPr>
        <p:txBody>
          <a:bodyPr>
            <a:normAutofit fontScale="92500" lnSpcReduction="10000"/>
          </a:bodyPr>
          <a:lstStyle/>
          <a:p>
            <a:pPr marL="0" indent="0">
              <a:buNone/>
            </a:pPr>
            <a:r>
              <a:rPr lang="en-US" b="1" dirty="0">
                <a:solidFill>
                  <a:srgbClr val="FF0000"/>
                </a:solidFill>
                <a:latin typeface="Open Sans" panose="020B0606030504020204" pitchFamily="34" charset="0"/>
                <a:sym typeface="Arial"/>
              </a:rPr>
              <a:t>Notarization</a:t>
            </a:r>
            <a:r>
              <a:rPr lang="en-US" sz="2100" dirty="0">
                <a:solidFill>
                  <a:schemeClr val="dk1"/>
                </a:solidFill>
                <a:latin typeface="Arial"/>
                <a:ea typeface="Arial"/>
                <a:cs typeface="Arial"/>
                <a:sym typeface="Arial"/>
              </a:rPr>
              <a:t> </a:t>
            </a:r>
          </a:p>
          <a:p>
            <a:pPr marL="0" indent="0">
              <a:buNone/>
            </a:pPr>
            <a:r>
              <a:rPr lang="en-US" sz="2100" dirty="0">
                <a:solidFill>
                  <a:schemeClr val="dk1"/>
                </a:solidFill>
                <a:latin typeface="Arial"/>
                <a:ea typeface="Arial"/>
                <a:cs typeface="Arial"/>
                <a:sym typeface="Arial"/>
              </a:rPr>
              <a:t>A hash containing the fingerprints of the files is recorded in the blockchain. All parties having access to the blockchain can individually verify the authenticity of these files.</a:t>
            </a:r>
          </a:p>
          <a:p>
            <a:endParaRPr lang="en-US" sz="2100" dirty="0">
              <a:solidFill>
                <a:schemeClr val="dk1"/>
              </a:solidFill>
              <a:latin typeface="Arial"/>
              <a:ea typeface="Arial"/>
              <a:cs typeface="Arial"/>
              <a:sym typeface="Arial"/>
            </a:endParaRPr>
          </a:p>
          <a:p>
            <a:pPr marL="0" indent="0">
              <a:spcBef>
                <a:spcPts val="0"/>
              </a:spcBef>
              <a:buClr>
                <a:schemeClr val="dk1"/>
              </a:buClr>
              <a:buSzPts val="2200"/>
              <a:buNone/>
            </a:pPr>
            <a:r>
              <a:rPr lang="en-US" sz="1800" b="1" dirty="0">
                <a:solidFill>
                  <a:schemeClr val="dk1"/>
                </a:solidFill>
                <a:latin typeface="Arial"/>
                <a:ea typeface="Arial"/>
                <a:cs typeface="Arial"/>
                <a:sym typeface="Arial"/>
              </a:rPr>
              <a:t>HOW DOES IT WORKS?</a:t>
            </a:r>
            <a:endParaRPr lang="en-US" sz="1800" dirty="0"/>
          </a:p>
          <a:p>
            <a:pPr marL="0" indent="0">
              <a:spcBef>
                <a:spcPts val="330"/>
              </a:spcBef>
              <a:buClr>
                <a:schemeClr val="dk1"/>
              </a:buClr>
              <a:buSzPts val="2200"/>
              <a:buNone/>
            </a:pPr>
            <a:endParaRPr lang="en-US" sz="1800" b="1" dirty="0">
              <a:solidFill>
                <a:schemeClr val="dk1"/>
              </a:solidFill>
              <a:latin typeface="Arial"/>
              <a:ea typeface="Arial"/>
              <a:cs typeface="Arial"/>
              <a:sym typeface="Arial"/>
            </a:endParaRPr>
          </a:p>
          <a:p>
            <a:pPr marL="257175" indent="-257175">
              <a:spcBef>
                <a:spcPts val="330"/>
              </a:spcBef>
              <a:buClr>
                <a:schemeClr val="dk1"/>
              </a:buClr>
              <a:buSzPts val="2200"/>
              <a:buFont typeface="Arial"/>
              <a:buChar char="•"/>
            </a:pPr>
            <a:r>
              <a:rPr lang="en-US" sz="1800" dirty="0">
                <a:solidFill>
                  <a:schemeClr val="dk1"/>
                </a:solidFill>
                <a:latin typeface="Arial"/>
                <a:ea typeface="Arial"/>
                <a:cs typeface="Arial"/>
                <a:sym typeface="Arial"/>
              </a:rPr>
              <a:t>The document is hashed. This means that the content of the document is summarized, or better represented, by a string of 64 characters (256bit).</a:t>
            </a:r>
          </a:p>
          <a:p>
            <a:pPr marL="257175" indent="-257175">
              <a:spcBef>
                <a:spcPts val="330"/>
              </a:spcBef>
              <a:buClr>
                <a:schemeClr val="dk1"/>
              </a:buClr>
              <a:buSzPts val="2200"/>
              <a:buFont typeface="Arial"/>
              <a:buChar char="•"/>
            </a:pPr>
            <a:r>
              <a:rPr lang="en-US" sz="1800" dirty="0">
                <a:solidFill>
                  <a:schemeClr val="dk1"/>
                </a:solidFill>
                <a:latin typeface="Arial"/>
                <a:ea typeface="Arial"/>
                <a:cs typeface="Arial"/>
                <a:sym typeface="Arial"/>
              </a:rPr>
              <a:t>The 64-character string is then put into a Bitcoin (or other) blockchain transaction using the OP_RETURN field.</a:t>
            </a:r>
          </a:p>
          <a:p>
            <a:pPr marL="257175" indent="-257175">
              <a:spcBef>
                <a:spcPts val="330"/>
              </a:spcBef>
              <a:buClr>
                <a:schemeClr val="dk1"/>
              </a:buClr>
              <a:buSzPts val="2200"/>
              <a:buFont typeface="Arial"/>
              <a:buChar char="•"/>
            </a:pPr>
            <a:r>
              <a:rPr lang="en-US" sz="1800" dirty="0">
                <a:solidFill>
                  <a:schemeClr val="dk1"/>
                </a:solidFill>
                <a:latin typeface="Arial"/>
                <a:ea typeface="Arial"/>
                <a:cs typeface="Arial"/>
                <a:sym typeface="Arial"/>
              </a:rPr>
              <a:t>A small Bitcoin payment is made to process the transaction and register it on the blockchain (you can also make a 0 bitcoin transaction, so paying only the cost of the transaction - variable but around 0.00001 bitcoin).</a:t>
            </a:r>
            <a:endParaRPr lang="en-US" sz="1800" dirty="0"/>
          </a:p>
          <a:p>
            <a:pPr marL="0" indent="0">
              <a:buNone/>
            </a:pPr>
            <a:endParaRPr lang="it-IT" dirty="0"/>
          </a:p>
        </p:txBody>
      </p:sp>
    </p:spTree>
    <p:extLst>
      <p:ext uri="{BB962C8B-B14F-4D97-AF65-F5344CB8AC3E}">
        <p14:creationId xmlns:p14="http://schemas.microsoft.com/office/powerpoint/2010/main" val="943578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1CA10DA-960D-3C0F-D37F-773F1CEF6815}"/>
              </a:ext>
            </a:extLst>
          </p:cNvPr>
          <p:cNvSpPr>
            <a:spLocks noGrp="1"/>
          </p:cNvSpPr>
          <p:nvPr>
            <p:ph idx="1"/>
          </p:nvPr>
        </p:nvSpPr>
        <p:spPr>
          <a:xfrm>
            <a:off x="201643" y="1152480"/>
            <a:ext cx="7886700" cy="3263504"/>
          </a:xfrm>
        </p:spPr>
        <p:txBody>
          <a:bodyPr>
            <a:normAutofit lnSpcReduction="10000"/>
          </a:bodyPr>
          <a:lstStyle/>
          <a:p>
            <a:pPr marL="0" indent="0">
              <a:buNone/>
            </a:pPr>
            <a:r>
              <a:rPr lang="en-US" b="1" i="0" dirty="0">
                <a:solidFill>
                  <a:srgbClr val="FF0000"/>
                </a:solidFill>
                <a:effectLst/>
                <a:latin typeface="Open Sans" panose="020B0606030504020204" pitchFamily="34" charset="0"/>
              </a:rPr>
              <a:t>Supply Chain Management  </a:t>
            </a:r>
          </a:p>
          <a:p>
            <a:pPr algn="l"/>
            <a:r>
              <a:rPr lang="en-US" b="0" i="0" dirty="0">
                <a:solidFill>
                  <a:srgbClr val="000000"/>
                </a:solidFill>
                <a:effectLst/>
                <a:latin typeface="Open Sans" panose="020B0606030504020204" pitchFamily="34" charset="0"/>
              </a:rPr>
              <a:t>Supply chains are complex and managing them takes hours upon hours of time from businesses and their teams, especially when different links in the chain are in different states or countries.  </a:t>
            </a:r>
          </a:p>
          <a:p>
            <a:pPr algn="l"/>
            <a:r>
              <a:rPr lang="en-US" b="0" i="0" dirty="0">
                <a:solidFill>
                  <a:srgbClr val="000000"/>
                </a:solidFill>
                <a:effectLst/>
                <a:latin typeface="Open Sans" panose="020B0606030504020204" pitchFamily="34" charset="0"/>
              </a:rPr>
              <a:t>A blockchain’s </a:t>
            </a:r>
            <a:r>
              <a:rPr lang="en-US" b="0" i="0" dirty="0">
                <a:solidFill>
                  <a:srgbClr val="0070C0"/>
                </a:solidFill>
                <a:effectLst/>
                <a:latin typeface="Open Sans" panose="020B0606030504020204" pitchFamily="34" charset="0"/>
              </a:rPr>
              <a:t>immutable</a:t>
            </a:r>
            <a:r>
              <a:rPr lang="en-US" b="0" i="0" dirty="0">
                <a:solidFill>
                  <a:srgbClr val="000000"/>
                </a:solidFill>
                <a:effectLst/>
                <a:latin typeface="Open Sans" panose="020B0606030504020204" pitchFamily="34" charset="0"/>
              </a:rPr>
              <a:t> record-holding technology </a:t>
            </a:r>
            <a:r>
              <a:rPr lang="en-US" b="0" i="0" u="sng" dirty="0">
                <a:solidFill>
                  <a:srgbClr val="000000"/>
                </a:solidFill>
                <a:effectLst/>
                <a:latin typeface="Open Sans" panose="020B0606030504020204" pitchFamily="34" charset="0"/>
              </a:rPr>
              <a:t>solves many issues associated with supply chain management</a:t>
            </a:r>
            <a:r>
              <a:rPr lang="en-US" b="0" i="0" dirty="0">
                <a:solidFill>
                  <a:srgbClr val="000000"/>
                </a:solidFill>
                <a:effectLst/>
                <a:latin typeface="Open Sans" panose="020B0606030504020204" pitchFamily="34" charset="0"/>
              </a:rPr>
              <a:t> by eliminating the lack of transparency</a:t>
            </a:r>
          </a:p>
          <a:p>
            <a:endParaRPr lang="it-IT" dirty="0"/>
          </a:p>
        </p:txBody>
      </p:sp>
      <p:sp>
        <p:nvSpPr>
          <p:cNvPr id="5" name="CasellaDiTesto 4">
            <a:extLst>
              <a:ext uri="{FF2B5EF4-FFF2-40B4-BE49-F238E27FC236}">
                <a16:creationId xmlns:a16="http://schemas.microsoft.com/office/drawing/2014/main" id="{B5701E0F-8ECB-ADB8-2A0F-ECF51CABDD04}"/>
              </a:ext>
            </a:extLst>
          </p:cNvPr>
          <p:cNvSpPr txBox="1"/>
          <p:nvPr/>
        </p:nvSpPr>
        <p:spPr>
          <a:xfrm>
            <a:off x="855632" y="4551398"/>
            <a:ext cx="6377617" cy="507831"/>
          </a:xfrm>
          <a:prstGeom prst="rect">
            <a:avLst/>
          </a:prstGeom>
          <a:noFill/>
        </p:spPr>
        <p:txBody>
          <a:bodyPr wrap="square">
            <a:spAutoFit/>
          </a:bodyPr>
          <a:lstStyle/>
          <a:p>
            <a:r>
              <a:rPr lang="it-IT" sz="1350" dirty="0"/>
              <a:t>https://tech.walmart.com/content/walmart-global-tech/en_us/news/articles/blockchain-in-the-food-supply-chain.html</a:t>
            </a:r>
          </a:p>
        </p:txBody>
      </p:sp>
    </p:spTree>
    <p:extLst>
      <p:ext uri="{BB962C8B-B14F-4D97-AF65-F5344CB8AC3E}">
        <p14:creationId xmlns:p14="http://schemas.microsoft.com/office/powerpoint/2010/main" val="3616701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p:nvPr/>
        </p:nvSpPr>
        <p:spPr>
          <a:xfrm>
            <a:off x="174812" y="1294280"/>
            <a:ext cx="8498541" cy="6001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300" dirty="0" err="1">
                <a:solidFill>
                  <a:schemeClr val="dk1"/>
                </a:solidFill>
                <a:latin typeface="Calibri"/>
                <a:ea typeface="Calibri"/>
                <a:cs typeface="Calibri"/>
                <a:sym typeface="Calibri"/>
              </a:rPr>
              <a:t>Hashing</a:t>
            </a:r>
            <a:r>
              <a:rPr lang="it-IT" sz="3300" dirty="0">
                <a:solidFill>
                  <a:schemeClr val="dk1"/>
                </a:solidFill>
                <a:latin typeface="Calibri"/>
                <a:ea typeface="Calibri"/>
                <a:cs typeface="Calibri"/>
                <a:sym typeface="Calibri"/>
              </a:rPr>
              <a:t> and </a:t>
            </a:r>
            <a:r>
              <a:rPr lang="it-IT" sz="3300" dirty="0" err="1">
                <a:solidFill>
                  <a:schemeClr val="dk1"/>
                </a:solidFill>
                <a:latin typeface="Calibri"/>
                <a:ea typeface="Calibri"/>
                <a:cs typeface="Calibri"/>
                <a:sym typeface="Calibri"/>
              </a:rPr>
              <a:t>Notarization</a:t>
            </a:r>
            <a:endParaRPr sz="3300" dirty="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Shape 80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802" name="Shape 802"/>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The blockchain is like a ledger with a transaction order distributed among many entities where only data can be added and each one keeps an identical copy. Each register in the accounting book has a time stamp, is immutable and can be checked individually.</a:t>
            </a:r>
          </a:p>
          <a:p>
            <a:pPr marL="0" marR="0" lvl="0" indent="0" algn="l" rtl="0">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Notarization: A hash containing the fingerprints of the files is recorded in the blockchain. All parties having access to the blockchain can individually verify the authenticity of these files.</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Keywords</a:t>
            </a:r>
            <a:endParaRPr sz="2200" b="1" i="0" u="none" strike="noStrike" cap="none">
              <a:solidFill>
                <a:schemeClr val="lt1"/>
              </a:solidFill>
              <a:latin typeface="Arial"/>
              <a:ea typeface="Arial"/>
              <a:cs typeface="Arial"/>
              <a:sym typeface="Arial"/>
            </a:endParaRPr>
          </a:p>
        </p:txBody>
      </p:sp>
      <p:sp>
        <p:nvSpPr>
          <p:cNvPr id="808" name="Shape 808"/>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571500" indent="-342900" rtl="0">
              <a:buFont typeface="Arial" panose="020B0604020202020204" pitchFamily="34" charset="0"/>
              <a:buChar char="•"/>
            </a:pPr>
            <a:r>
              <a:rPr lang="en-US" dirty="0">
                <a:solidFill>
                  <a:srgbClr val="000000"/>
                </a:solidFill>
                <a:effectLst/>
              </a:rPr>
              <a:t>Immutable time stamp in the blockchain </a:t>
            </a:r>
          </a:p>
          <a:p>
            <a:pPr marL="571500" indent="-342900" rtl="0">
              <a:buFont typeface="Arial" panose="020B0604020202020204" pitchFamily="34" charset="0"/>
              <a:buChar char="•"/>
            </a:pPr>
            <a:r>
              <a:rPr lang="en-US" dirty="0">
                <a:solidFill>
                  <a:srgbClr val="000000"/>
                </a:solidFill>
                <a:effectLst/>
              </a:rPr>
              <a:t>Anchoring to the blockchain </a:t>
            </a:r>
          </a:p>
          <a:p>
            <a:pPr marL="571500" indent="-342900" rtl="0">
              <a:buFont typeface="Arial" panose="020B0604020202020204" pitchFamily="34" charset="0"/>
              <a:buChar char="•"/>
            </a:pPr>
            <a:r>
              <a:rPr lang="en-US" dirty="0">
                <a:solidFill>
                  <a:srgbClr val="000000"/>
                </a:solidFill>
              </a:rPr>
              <a:t>How</a:t>
            </a:r>
            <a:r>
              <a:rPr lang="en-US" dirty="0">
                <a:solidFill>
                  <a:srgbClr val="000000"/>
                </a:solidFill>
                <a:effectLst/>
              </a:rPr>
              <a:t>? Hashing </a:t>
            </a:r>
          </a:p>
          <a:p>
            <a:pPr marL="342900" marR="0" lvl="0" indent="-203200" algn="l" rtl="0">
              <a:spcBef>
                <a:spcPts val="440"/>
              </a:spcBef>
              <a:spcAft>
                <a:spcPts val="0"/>
              </a:spcAft>
              <a:buClr>
                <a:schemeClr val="dk1"/>
              </a:buClr>
              <a:buSzPts val="2200"/>
              <a:buFont typeface="Arial"/>
              <a:buNone/>
            </a:pPr>
            <a:endParaRPr sz="2200" b="0" i="0" u="none" strike="noStrike" cap="none" dirty="0">
              <a:solidFill>
                <a:schemeClr val="dk1"/>
              </a:solidFill>
              <a:latin typeface="Arial"/>
              <a:ea typeface="Arial"/>
              <a:cs typeface="Arial"/>
              <a:sym typeface="Arial"/>
            </a:endParaRPr>
          </a:p>
          <a:p>
            <a:pPr marL="342900" marR="0" lvl="0" indent="-203200" algn="l" rtl="0">
              <a:spcBef>
                <a:spcPts val="440"/>
              </a:spcBef>
              <a:spcAft>
                <a:spcPts val="0"/>
              </a:spcAft>
              <a:buClr>
                <a:schemeClr val="dk1"/>
              </a:buClr>
              <a:buSzPts val="2200"/>
              <a:buFont typeface="Arial"/>
              <a:buNone/>
            </a:pPr>
            <a:endParaRPr sz="2200" b="0" i="0" u="none" strike="noStrike" cap="none" dirty="0">
              <a:solidFill>
                <a:schemeClr val="dk1"/>
              </a:solidFill>
              <a:latin typeface="Arial"/>
              <a:ea typeface="Arial"/>
              <a:cs typeface="Arial"/>
              <a:sym typeface="Arial"/>
            </a:endParaRPr>
          </a:p>
        </p:txBody>
      </p:sp>
      <p:pic>
        <p:nvPicPr>
          <p:cNvPr id="809" name="Shape 809"/>
          <p:cNvPicPr preferRelativeResize="0"/>
          <p:nvPr/>
        </p:nvPicPr>
        <p:blipFill rotWithShape="1">
          <a:blip r:embed="rId3">
            <a:alphaModFix/>
          </a:blip>
          <a:srcRect/>
          <a:stretch/>
        </p:blipFill>
        <p:spPr>
          <a:xfrm>
            <a:off x="5347196" y="2941303"/>
            <a:ext cx="3339669" cy="2468668"/>
          </a:xfrm>
          <a:prstGeom prst="rect">
            <a:avLst/>
          </a:prstGeom>
          <a:noFill/>
          <a:ln>
            <a:noFill/>
          </a:ln>
        </p:spPr>
      </p:pic>
      <p:pic>
        <p:nvPicPr>
          <p:cNvPr id="810" name="Shape 810"/>
          <p:cNvPicPr preferRelativeResize="0"/>
          <p:nvPr/>
        </p:nvPicPr>
        <p:blipFill rotWithShape="1">
          <a:blip r:embed="rId4">
            <a:alphaModFix/>
          </a:blip>
          <a:srcRect/>
          <a:stretch/>
        </p:blipFill>
        <p:spPr>
          <a:xfrm>
            <a:off x="0" y="3196430"/>
            <a:ext cx="5253135" cy="179366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816" name="Shape 816"/>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Noto Sans Symbols"/>
              <a:buNone/>
            </a:pPr>
            <a:r>
              <a:rPr lang="it-IT" sz="2200" b="1" i="0" u="none" strike="noStrike" cap="none" dirty="0">
                <a:solidFill>
                  <a:schemeClr val="dk1"/>
                </a:solidFill>
                <a:latin typeface="Arial"/>
                <a:ea typeface="Arial"/>
                <a:cs typeface="Arial"/>
                <a:sym typeface="Arial"/>
              </a:rPr>
              <a:t>HOW DOES IT WORKS?</a:t>
            </a:r>
            <a:endParaRPr dirty="0"/>
          </a:p>
          <a:p>
            <a:pPr marL="0" marR="0" lvl="0" indent="0" algn="l" rtl="0">
              <a:lnSpc>
                <a:spcPct val="90000"/>
              </a:lnSpc>
              <a:spcBef>
                <a:spcPts val="440"/>
              </a:spcBef>
              <a:spcAft>
                <a:spcPts val="0"/>
              </a:spcAft>
              <a:buClr>
                <a:schemeClr val="dk1"/>
              </a:buClr>
              <a:buSzPts val="2200"/>
              <a:buFont typeface="Noto Sans Symbols"/>
              <a:buNone/>
            </a:pPr>
            <a:endParaRPr sz="2200" b="1" i="0" u="none" strike="noStrike" cap="none" dirty="0">
              <a:solidFill>
                <a:schemeClr val="dk1"/>
              </a:solidFill>
              <a:latin typeface="Arial"/>
              <a:ea typeface="Arial"/>
              <a:cs typeface="Arial"/>
              <a:sym typeface="Arial"/>
            </a:endParaRPr>
          </a:p>
          <a:p>
            <a:pPr marL="342900" marR="0" lvl="0" indent="-342900" algn="l" rtl="0">
              <a:lnSpc>
                <a:spcPct val="90000"/>
              </a:lnSpc>
              <a:spcBef>
                <a:spcPts val="44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The document is hashed. This means that the content of the document is summarized, or better represented, by a string of 64 characters (256bit).</a:t>
            </a:r>
          </a:p>
          <a:p>
            <a:pPr marL="342900" marR="0" lvl="0" indent="-342900" algn="l" rtl="0">
              <a:lnSpc>
                <a:spcPct val="90000"/>
              </a:lnSpc>
              <a:spcBef>
                <a:spcPts val="44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The 64-character string is then put into a Bitcoin (or other) blockchain transaction using the OP_RETURN field.</a:t>
            </a:r>
          </a:p>
          <a:p>
            <a:pPr marL="342900" marR="0" lvl="0" indent="-342900" algn="l" rtl="0">
              <a:lnSpc>
                <a:spcPct val="90000"/>
              </a:lnSpc>
              <a:spcBef>
                <a:spcPts val="44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A small Bitcoin payment is made to process the transaction and register it on the blockchain (you can also make a 0 bitcoin transaction, so paying only the cost of the transaction - variable but around 0.00001 bitcoin).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B576CEFB-38C4-4816-8378-5A0216A5DEF1}"/>
              </a:ext>
            </a:extLst>
          </p:cNvPr>
          <p:cNvSpPr>
            <a:spLocks noGrp="1"/>
          </p:cNvSpPr>
          <p:nvPr>
            <p:ph type="body" idx="1"/>
          </p:nvPr>
        </p:nvSpPr>
        <p:spPr>
          <a:xfrm>
            <a:off x="417179" y="1468224"/>
            <a:ext cx="8323726" cy="4525963"/>
          </a:xfrm>
        </p:spPr>
        <p:txBody>
          <a:bodyPr/>
          <a:lstStyle/>
          <a:p>
            <a:pPr marL="571500" indent="-342900">
              <a:buFont typeface="Arial" panose="020B0604020202020204" pitchFamily="34" charset="0"/>
              <a:buChar char="•"/>
            </a:pPr>
            <a:r>
              <a:rPr lang="en-US" dirty="0"/>
              <a:t>What happens if a "node" (by mistake, or because it is dishonest) "propagates" an incorrect transaction?</a:t>
            </a:r>
          </a:p>
          <a:p>
            <a:pPr marL="571500" indent="-342900">
              <a:buFont typeface="Arial" panose="020B0604020202020204" pitchFamily="34" charset="0"/>
              <a:buChar char="•"/>
            </a:pPr>
            <a:r>
              <a:rPr lang="en-US" dirty="0"/>
              <a:t>The system must NOT validate this transaction to work.</a:t>
            </a:r>
          </a:p>
          <a:p>
            <a:pPr marL="571500" indent="-342900">
              <a:buFont typeface="Arial" panose="020B0604020202020204" pitchFamily="34" charset="0"/>
              <a:buChar char="•"/>
            </a:pPr>
            <a:r>
              <a:rPr lang="en-US" dirty="0"/>
              <a:t>As? Through consensus mechanisms!</a:t>
            </a:r>
            <a:endParaRPr lang="it-IT" dirty="0"/>
          </a:p>
        </p:txBody>
      </p:sp>
      <p:sp>
        <p:nvSpPr>
          <p:cNvPr id="4" name="Titolo 3">
            <a:extLst>
              <a:ext uri="{FF2B5EF4-FFF2-40B4-BE49-F238E27FC236}">
                <a16:creationId xmlns:a16="http://schemas.microsoft.com/office/drawing/2014/main" id="{EFE4E64D-C31E-4847-847A-1FB227FB4B59}"/>
              </a:ext>
            </a:extLst>
          </p:cNvPr>
          <p:cNvSpPr>
            <a:spLocks noGrp="1"/>
          </p:cNvSpPr>
          <p:nvPr>
            <p:ph type="title"/>
          </p:nvPr>
        </p:nvSpPr>
        <p:spPr/>
        <p:txBody>
          <a:bodyPr/>
          <a:lstStyle/>
          <a:p>
            <a:r>
              <a:rPr lang="it-IT" dirty="0"/>
              <a:t>How to solve the </a:t>
            </a:r>
            <a:r>
              <a:rPr lang="it-IT" dirty="0" err="1"/>
              <a:t>problem</a:t>
            </a:r>
            <a:r>
              <a:rPr lang="it-IT" dirty="0"/>
              <a:t>?</a:t>
            </a:r>
          </a:p>
        </p:txBody>
      </p:sp>
    </p:spTree>
    <p:extLst>
      <p:ext uri="{BB962C8B-B14F-4D97-AF65-F5344CB8AC3E}">
        <p14:creationId xmlns:p14="http://schemas.microsoft.com/office/powerpoint/2010/main" val="902791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829" name="Shape 829"/>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OP_RETURN is a "free" field presented in every Bitcoin transaction: free, but limited in size.</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For this reason, it is necessary to devise a method to "compress" the document you want to notarize into a string, using HASHING</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HASH function: function that takes an input and returns a 64-character string as output. The input can be text, a photo, etc.</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Hashing is irreversible since knowing the hash, it is mathematically IMPOSSIBLE to deduce the original text.</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endParaRPr sz="2200" b="1" i="0" u="none" strike="noStrike" cap="none">
              <a:solidFill>
                <a:schemeClr val="lt1"/>
              </a:solidFill>
              <a:latin typeface="Arial"/>
              <a:ea typeface="Arial"/>
              <a:cs typeface="Arial"/>
              <a:sym typeface="Arial"/>
            </a:endParaRPr>
          </a:p>
        </p:txBody>
      </p:sp>
      <p:sp>
        <p:nvSpPr>
          <p:cNvPr id="835" name="Shape 835"/>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endParaRPr sz="2200" b="0" i="0" u="none" strike="noStrike" cap="none">
              <a:solidFill>
                <a:schemeClr val="dk1"/>
              </a:solidFill>
              <a:latin typeface="Arial"/>
              <a:ea typeface="Arial"/>
              <a:cs typeface="Arial"/>
              <a:sym typeface="Arial"/>
            </a:endParaRPr>
          </a:p>
        </p:txBody>
      </p:sp>
      <p:pic>
        <p:nvPicPr>
          <p:cNvPr id="836" name="Shape 836"/>
          <p:cNvPicPr preferRelativeResize="0"/>
          <p:nvPr/>
        </p:nvPicPr>
        <p:blipFill rotWithShape="1">
          <a:blip r:embed="rId3">
            <a:alphaModFix/>
          </a:blip>
          <a:srcRect/>
          <a:stretch/>
        </p:blipFill>
        <p:spPr>
          <a:xfrm>
            <a:off x="0" y="0"/>
            <a:ext cx="9144000" cy="3436189"/>
          </a:xfrm>
          <a:prstGeom prst="rect">
            <a:avLst/>
          </a:prstGeom>
          <a:noFill/>
          <a:ln>
            <a:noFill/>
          </a:ln>
        </p:spPr>
      </p:pic>
      <p:pic>
        <p:nvPicPr>
          <p:cNvPr id="837" name="Shape 837"/>
          <p:cNvPicPr preferRelativeResize="0"/>
          <p:nvPr/>
        </p:nvPicPr>
        <p:blipFill rotWithShape="1">
          <a:blip r:embed="rId4">
            <a:alphaModFix/>
          </a:blip>
          <a:srcRect/>
          <a:stretch/>
        </p:blipFill>
        <p:spPr>
          <a:xfrm>
            <a:off x="0" y="2789853"/>
            <a:ext cx="9144000" cy="406814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a:solidFill>
                  <a:schemeClr val="lt1"/>
                </a:solidFill>
                <a:latin typeface="Arial"/>
                <a:ea typeface="Arial"/>
                <a:cs typeface="Arial"/>
                <a:sym typeface="Arial"/>
              </a:rPr>
              <a:t>Hash function</a:t>
            </a:r>
            <a:endParaRPr sz="2200" b="1" i="0" u="none" strike="noStrike" cap="none">
              <a:solidFill>
                <a:schemeClr val="lt1"/>
              </a:solidFill>
              <a:latin typeface="Arial"/>
              <a:ea typeface="Arial"/>
              <a:cs typeface="Arial"/>
              <a:sym typeface="Arial"/>
            </a:endParaRPr>
          </a:p>
        </p:txBody>
      </p:sp>
      <p:sp>
        <p:nvSpPr>
          <p:cNvPr id="843" name="Shape 843"/>
          <p:cNvSpPr txBox="1">
            <a:spLocks noGrp="1"/>
          </p:cNvSpPr>
          <p:nvPr>
            <p:ph type="body" idx="1"/>
          </p:nvPr>
        </p:nvSpPr>
        <p:spPr>
          <a:xfrm>
            <a:off x="199883" y="1600200"/>
            <a:ext cx="8581043"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“A hash function takes an input of any length and creates an output of fixed length. </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It takes an input string and created a string of letters and numbers </a:t>
            </a:r>
            <a:endParaRPr/>
          </a:p>
          <a:p>
            <a:pPr marL="0" marR="0" lvl="0" indent="0" algn="ctr"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“a0680c04c4eb53884be77b4e10677f2b”</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This is referred to as the message digest. </a:t>
            </a:r>
            <a:endParaRPr/>
          </a:p>
          <a:p>
            <a:pPr marL="0" marR="0" lvl="0" indent="0" algn="l" rtl="0">
              <a:spcBef>
                <a:spcPts val="440"/>
              </a:spcBef>
              <a:spcAft>
                <a:spcPts val="0"/>
              </a:spcAft>
              <a:buClr>
                <a:schemeClr val="dk1"/>
              </a:buClr>
              <a:buSzPts val="2200"/>
              <a:buFont typeface="Noto Sans Symbols"/>
              <a:buNone/>
            </a:pPr>
            <a:r>
              <a:rPr lang="it-IT" sz="2200" b="0" i="1" u="none" strike="noStrike" cap="none">
                <a:solidFill>
                  <a:schemeClr val="dk1"/>
                </a:solidFill>
                <a:latin typeface="Arial"/>
                <a:ea typeface="Arial"/>
                <a:cs typeface="Arial"/>
                <a:sym typeface="Arial"/>
              </a:rPr>
              <a:t>It is also known as the digital fingerprint.”</a:t>
            </a:r>
            <a:endParaRPr/>
          </a:p>
          <a:p>
            <a:pPr marL="0" marR="0" lvl="0" indent="0" algn="l" rtl="0">
              <a:spcBef>
                <a:spcPts val="440"/>
              </a:spcBef>
              <a:spcAft>
                <a:spcPts val="0"/>
              </a:spcAft>
              <a:buClr>
                <a:schemeClr val="dk1"/>
              </a:buClr>
              <a:buSzPts val="2200"/>
              <a:buFont typeface="Noto Sans Symbols"/>
              <a:buNone/>
            </a:pPr>
            <a:endParaRPr sz="2200" b="0" i="1" u="none" strike="noStrike" cap="non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Fingerprint</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is</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that</a:t>
            </a:r>
            <a:r>
              <a:rPr lang="it-IT" sz="2200" b="1" i="0" u="none" strike="noStrike" cap="none" dirty="0">
                <a:solidFill>
                  <a:schemeClr val="lt1"/>
                </a:solidFill>
                <a:latin typeface="Arial"/>
                <a:ea typeface="Arial"/>
                <a:cs typeface="Arial"/>
                <a:sym typeface="Arial"/>
              </a:rPr>
              <a:t> so?</a:t>
            </a:r>
            <a:endParaRPr dirty="0"/>
          </a:p>
        </p:txBody>
      </p:sp>
      <p:sp>
        <p:nvSpPr>
          <p:cNvPr id="856" name="Shape 856"/>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Is it possible that two different files report the same Hash?</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The hash projects a theoretically infinite sequence of data, in a finite hash and usually much shorter than the original file, so duplicates can happen.</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Possible, but unlikely! And, with the most advanced hashing techniques it is difficult (if not impossible) to use this vulnerability (known as Collision) to modify documents for illegal purposes.</a:t>
            </a:r>
          </a:p>
          <a:p>
            <a:pPr marL="0" marR="0" lvl="0" indent="0" algn="l" rtl="0">
              <a:lnSpc>
                <a:spcPct val="90000"/>
              </a:lnSpc>
              <a:spcBef>
                <a:spcPts val="0"/>
              </a:spcBef>
              <a:spcAft>
                <a:spcPts val="0"/>
              </a:spcAft>
              <a:buClr>
                <a:schemeClr val="dk1"/>
              </a:buClr>
              <a:buSzPts val="2200"/>
              <a:buFont typeface="Noto Sans Symbols"/>
              <a:buNone/>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And then ... there is the avalanche effect, a property where a small variation in input produces a considerable variation in the hash.</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An </a:t>
            </a:r>
            <a:r>
              <a:rPr lang="it-IT" sz="2200" b="1" i="0" u="none" strike="noStrike" cap="none" dirty="0" err="1">
                <a:solidFill>
                  <a:schemeClr val="lt1"/>
                </a:solidFill>
                <a:latin typeface="Arial"/>
                <a:ea typeface="Arial"/>
                <a:cs typeface="Arial"/>
                <a:sym typeface="Arial"/>
              </a:rPr>
              <a:t>example</a:t>
            </a:r>
            <a:endParaRPr dirty="0"/>
          </a:p>
        </p:txBody>
      </p:sp>
      <p:sp>
        <p:nvSpPr>
          <p:cNvPr id="862" name="Shape 862"/>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A contract is registered on the blockchain via notarization</a:t>
            </a: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A person wants to change a part of the contract and then prove that the changed part is the original contract.</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How could it do? It should</a:t>
            </a: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a) Modify the contract according to its purposes</a:t>
            </a: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BUT SO THAT</a:t>
            </a: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b) The hash of the new contract is the same as the old one</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It seems particularly unlikely that it will satisfy both a) and b) !!!!</a:t>
            </a:r>
          </a:p>
          <a:p>
            <a:pPr marL="0" marR="0" lvl="0" indent="0" algn="l" rtl="0">
              <a:lnSpc>
                <a:spcPct val="80000"/>
              </a:lnSpc>
              <a:spcBef>
                <a:spcPts val="0"/>
              </a:spcBef>
              <a:spcAft>
                <a:spcPts val="0"/>
              </a:spcAft>
              <a:buClr>
                <a:schemeClr val="dk1"/>
              </a:buClr>
              <a:buSzPts val="1870"/>
              <a:buFont typeface="Noto Sans Symbols"/>
              <a:buNone/>
            </a:pPr>
            <a:endParaRPr sz="1870" b="0" i="0" u="none" strike="noStrike" cap="none" dirty="0">
              <a:solidFill>
                <a:schemeClr val="dk1"/>
              </a:solidFill>
              <a:latin typeface="Arial"/>
              <a:ea typeface="Arial"/>
              <a:cs typeface="Arial"/>
              <a:sym typeface="Arial"/>
            </a:endParaRPr>
          </a:p>
          <a:p>
            <a:pPr marL="0" marR="0" lvl="0" indent="0" algn="l" rtl="0">
              <a:lnSpc>
                <a:spcPct val="80000"/>
              </a:lnSpc>
              <a:spcBef>
                <a:spcPts val="374"/>
              </a:spcBef>
              <a:spcAft>
                <a:spcPts val="0"/>
              </a:spcAft>
              <a:buClr>
                <a:schemeClr val="dk1"/>
              </a:buClr>
              <a:buSzPts val="1870"/>
              <a:buFont typeface="Noto Sans Symbols"/>
              <a:buNone/>
            </a:pPr>
            <a:r>
              <a:rPr lang="it-IT" sz="1870" b="0" i="1" u="none" strike="noStrike" cap="none" dirty="0">
                <a:solidFill>
                  <a:schemeClr val="dk1"/>
                </a:solidFill>
                <a:latin typeface="Arial"/>
                <a:ea typeface="Arial"/>
                <a:cs typeface="Arial"/>
                <a:sym typeface="Arial"/>
              </a:rPr>
              <a:t>“The </a:t>
            </a:r>
            <a:r>
              <a:rPr lang="it-IT" sz="1870" b="0" i="1" u="none" strike="noStrike" cap="none" dirty="0" err="1">
                <a:solidFill>
                  <a:schemeClr val="dk1"/>
                </a:solidFill>
                <a:latin typeface="Arial"/>
                <a:ea typeface="Arial"/>
                <a:cs typeface="Arial"/>
                <a:sym typeface="Arial"/>
              </a:rPr>
              <a:t>answer</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is</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that</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it</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is</a:t>
            </a:r>
            <a:r>
              <a:rPr lang="it-IT" sz="1870" b="0" i="1" u="none" strike="noStrike" cap="none" dirty="0">
                <a:solidFill>
                  <a:schemeClr val="dk1"/>
                </a:solidFill>
                <a:latin typeface="Arial"/>
                <a:ea typeface="Arial"/>
                <a:cs typeface="Arial"/>
                <a:sym typeface="Arial"/>
              </a:rPr>
              <a:t> NOT </a:t>
            </a:r>
            <a:r>
              <a:rPr lang="it-IT" sz="1870" b="0" i="1" u="none" strike="noStrike" cap="none" dirty="0" err="1">
                <a:solidFill>
                  <a:schemeClr val="dk1"/>
                </a:solidFill>
                <a:latin typeface="Arial"/>
                <a:ea typeface="Arial"/>
                <a:cs typeface="Arial"/>
                <a:sym typeface="Arial"/>
              </a:rPr>
              <a:t>infinitely</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unique</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but</a:t>
            </a:r>
            <a:r>
              <a:rPr lang="it-IT" sz="1870" b="0" i="1" u="none" strike="noStrike" cap="none" dirty="0">
                <a:solidFill>
                  <a:schemeClr val="dk1"/>
                </a:solidFill>
                <a:latin typeface="Arial"/>
                <a:ea typeface="Arial"/>
                <a:cs typeface="Arial"/>
                <a:sym typeface="Arial"/>
              </a:rPr>
              <a:t> the secret </a:t>
            </a:r>
            <a:r>
              <a:rPr lang="it-IT" sz="1870" b="0" i="1" u="none" strike="noStrike" cap="none" dirty="0" err="1">
                <a:solidFill>
                  <a:schemeClr val="dk1"/>
                </a:solidFill>
                <a:latin typeface="Arial"/>
                <a:ea typeface="Arial"/>
                <a:cs typeface="Arial"/>
                <a:sym typeface="Arial"/>
              </a:rPr>
              <a:t>sauce</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is</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that</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it</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would</a:t>
            </a:r>
            <a:r>
              <a:rPr lang="it-IT" sz="1870" b="0" i="1" u="none" strike="noStrike" cap="none" dirty="0">
                <a:solidFill>
                  <a:schemeClr val="dk1"/>
                </a:solidFill>
                <a:latin typeface="Arial"/>
                <a:ea typeface="Arial"/>
                <a:cs typeface="Arial"/>
                <a:sym typeface="Arial"/>
              </a:rPr>
              <a:t> take </a:t>
            </a:r>
            <a:r>
              <a:rPr lang="it-IT" sz="1870" b="0" i="1" u="none" strike="noStrike" cap="none" dirty="0" err="1">
                <a:solidFill>
                  <a:schemeClr val="dk1"/>
                </a:solidFill>
                <a:latin typeface="Arial"/>
                <a:ea typeface="Arial"/>
                <a:cs typeface="Arial"/>
                <a:sym typeface="Arial"/>
              </a:rPr>
              <a:t>something</a:t>
            </a:r>
            <a:r>
              <a:rPr lang="it-IT" sz="1870" b="0" i="1" u="none" strike="noStrike" cap="none" dirty="0">
                <a:solidFill>
                  <a:schemeClr val="dk1"/>
                </a:solidFill>
                <a:latin typeface="Arial"/>
                <a:ea typeface="Arial"/>
                <a:cs typeface="Arial"/>
                <a:sym typeface="Arial"/>
              </a:rPr>
              <a:t> like </a:t>
            </a:r>
            <a:r>
              <a:rPr lang="it-IT" sz="1870" b="0" i="1" u="none" strike="noStrike" cap="none" dirty="0" err="1">
                <a:solidFill>
                  <a:schemeClr val="dk1"/>
                </a:solidFill>
                <a:latin typeface="Arial"/>
                <a:ea typeface="Arial"/>
                <a:cs typeface="Arial"/>
                <a:sym typeface="Arial"/>
              </a:rPr>
              <a:t>all</a:t>
            </a:r>
            <a:r>
              <a:rPr lang="it-IT" sz="1870" b="0" i="1" u="none" strike="noStrike" cap="none" dirty="0">
                <a:solidFill>
                  <a:schemeClr val="dk1"/>
                </a:solidFill>
                <a:latin typeface="Arial"/>
                <a:ea typeface="Arial"/>
                <a:cs typeface="Arial"/>
                <a:sym typeface="Arial"/>
              </a:rPr>
              <a:t> the computers </a:t>
            </a:r>
            <a:r>
              <a:rPr lang="it-IT" sz="1870" b="0" i="1" u="none" strike="noStrike" cap="none" dirty="0" err="1">
                <a:solidFill>
                  <a:schemeClr val="dk1"/>
                </a:solidFill>
                <a:latin typeface="Arial"/>
                <a:ea typeface="Arial"/>
                <a:cs typeface="Arial"/>
                <a:sym typeface="Arial"/>
              </a:rPr>
              <a:t>since</a:t>
            </a:r>
            <a:r>
              <a:rPr lang="it-IT" sz="1870" b="0" i="1" u="none" strike="noStrike" cap="none" dirty="0">
                <a:solidFill>
                  <a:schemeClr val="dk1"/>
                </a:solidFill>
                <a:latin typeface="Arial"/>
                <a:ea typeface="Arial"/>
                <a:cs typeface="Arial"/>
                <a:sym typeface="Arial"/>
              </a:rPr>
              <a:t> the </a:t>
            </a:r>
            <a:r>
              <a:rPr lang="it-IT" sz="1870" b="0" i="1" u="none" strike="noStrike" cap="none" dirty="0" err="1">
                <a:solidFill>
                  <a:schemeClr val="dk1"/>
                </a:solidFill>
                <a:latin typeface="Arial"/>
                <a:ea typeface="Arial"/>
                <a:cs typeface="Arial"/>
                <a:sym typeface="Arial"/>
              </a:rPr>
              <a:t>beginning</a:t>
            </a:r>
            <a:r>
              <a:rPr lang="it-IT" sz="1870" b="0" i="1" u="none" strike="noStrike" cap="none" dirty="0">
                <a:solidFill>
                  <a:schemeClr val="dk1"/>
                </a:solidFill>
                <a:latin typeface="Arial"/>
                <a:ea typeface="Arial"/>
                <a:cs typeface="Arial"/>
                <a:sym typeface="Arial"/>
              </a:rPr>
              <a:t> of time a </a:t>
            </a:r>
            <a:r>
              <a:rPr lang="it-IT" sz="1870" b="0" i="1" u="none" strike="noStrike" cap="none" dirty="0" err="1">
                <a:solidFill>
                  <a:schemeClr val="dk1"/>
                </a:solidFill>
                <a:latin typeface="Arial"/>
                <a:ea typeface="Arial"/>
                <a:cs typeface="Arial"/>
                <a:sym typeface="Arial"/>
              </a:rPr>
              <a:t>billion</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years</a:t>
            </a:r>
            <a:r>
              <a:rPr lang="it-IT" sz="1870" b="0" i="1" u="none" strike="noStrike" cap="none" dirty="0">
                <a:solidFill>
                  <a:schemeClr val="dk1"/>
                </a:solidFill>
                <a:latin typeface="Arial"/>
                <a:ea typeface="Arial"/>
                <a:cs typeface="Arial"/>
                <a:sym typeface="Arial"/>
              </a:rPr>
              <a:t> to </a:t>
            </a:r>
            <a:r>
              <a:rPr lang="it-IT" sz="1870" b="0" i="1" u="none" strike="noStrike" cap="none" dirty="0" err="1">
                <a:solidFill>
                  <a:schemeClr val="dk1"/>
                </a:solidFill>
                <a:latin typeface="Arial"/>
                <a:ea typeface="Arial"/>
                <a:cs typeface="Arial"/>
                <a:sym typeface="Arial"/>
              </a:rPr>
              <a:t>find</a:t>
            </a:r>
            <a:r>
              <a:rPr lang="it-IT" sz="1870" b="0" i="1" u="none" strike="noStrike" cap="none" dirty="0">
                <a:solidFill>
                  <a:schemeClr val="dk1"/>
                </a:solidFill>
                <a:latin typeface="Arial"/>
                <a:ea typeface="Arial"/>
                <a:cs typeface="Arial"/>
                <a:sym typeface="Arial"/>
              </a:rPr>
              <a:t> a </a:t>
            </a:r>
            <a:r>
              <a:rPr lang="it-IT" sz="1870" b="0" i="1" u="none" strike="noStrike" cap="none" dirty="0" err="1">
                <a:solidFill>
                  <a:schemeClr val="dk1"/>
                </a:solidFill>
                <a:latin typeface="Arial"/>
                <a:ea typeface="Arial"/>
                <a:cs typeface="Arial"/>
                <a:sym typeface="Arial"/>
              </a:rPr>
              <a:t>collision</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ie</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two</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different</a:t>
            </a:r>
            <a:r>
              <a:rPr lang="it-IT" sz="1870" b="0" i="1" u="none" strike="noStrike" cap="none" dirty="0">
                <a:solidFill>
                  <a:schemeClr val="dk1"/>
                </a:solidFill>
                <a:latin typeface="Arial"/>
                <a:ea typeface="Arial"/>
                <a:cs typeface="Arial"/>
                <a:sym typeface="Arial"/>
              </a:rPr>
              <a:t> inputs </a:t>
            </a:r>
            <a:r>
              <a:rPr lang="it-IT" sz="1870" b="0" i="1" u="none" strike="noStrike" cap="none" dirty="0" err="1">
                <a:solidFill>
                  <a:schemeClr val="dk1"/>
                </a:solidFill>
                <a:latin typeface="Arial"/>
                <a:ea typeface="Arial"/>
                <a:cs typeface="Arial"/>
                <a:sym typeface="Arial"/>
              </a:rPr>
              <a:t>resulting</a:t>
            </a:r>
            <a:r>
              <a:rPr lang="it-IT" sz="1870" b="0" i="1" u="none" strike="noStrike" cap="none" dirty="0">
                <a:solidFill>
                  <a:schemeClr val="dk1"/>
                </a:solidFill>
                <a:latin typeface="Arial"/>
                <a:ea typeface="Arial"/>
                <a:cs typeface="Arial"/>
                <a:sym typeface="Arial"/>
              </a:rPr>
              <a:t> in the </a:t>
            </a:r>
            <a:r>
              <a:rPr lang="it-IT" sz="1870" b="0" i="1" u="none" strike="noStrike" cap="none" dirty="0" err="1">
                <a:solidFill>
                  <a:schemeClr val="dk1"/>
                </a:solidFill>
                <a:latin typeface="Arial"/>
                <a:ea typeface="Arial"/>
                <a:cs typeface="Arial"/>
                <a:sym typeface="Arial"/>
              </a:rPr>
              <a:t>same</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hash</a:t>
            </a:r>
            <a:r>
              <a:rPr lang="it-IT" sz="1870" b="0" i="1" u="none" strike="noStrike" cap="none" dirty="0">
                <a:solidFill>
                  <a:schemeClr val="dk1"/>
                </a:solidFill>
                <a:latin typeface="Arial"/>
                <a:ea typeface="Arial"/>
                <a:cs typeface="Arial"/>
                <a:sym typeface="Arial"/>
              </a:rPr>
              <a:t> output. And </a:t>
            </a:r>
            <a:r>
              <a:rPr lang="it-IT" sz="1870" b="0" i="1" u="none" strike="noStrike" cap="none" dirty="0" err="1">
                <a:solidFill>
                  <a:schemeClr val="dk1"/>
                </a:solidFill>
                <a:latin typeface="Arial"/>
                <a:ea typeface="Arial"/>
                <a:cs typeface="Arial"/>
                <a:sym typeface="Arial"/>
              </a:rPr>
              <a:t>that</a:t>
            </a:r>
            <a:r>
              <a:rPr lang="it-IT" sz="1870" b="0" i="1" u="none" strike="noStrike" cap="none" dirty="0">
                <a:solidFill>
                  <a:schemeClr val="dk1"/>
                </a:solidFill>
                <a:latin typeface="Arial"/>
                <a:ea typeface="Arial"/>
                <a:cs typeface="Arial"/>
                <a:sym typeface="Arial"/>
              </a:rPr>
              <a:t> </a:t>
            </a:r>
            <a:r>
              <a:rPr lang="it-IT" sz="1870" b="0" i="1" u="none" strike="noStrike" cap="none" dirty="0" err="1">
                <a:solidFill>
                  <a:schemeClr val="dk1"/>
                </a:solidFill>
                <a:latin typeface="Arial"/>
                <a:ea typeface="Arial"/>
                <a:cs typeface="Arial"/>
                <a:sym typeface="Arial"/>
              </a:rPr>
              <a:t>is</a:t>
            </a:r>
            <a:r>
              <a:rPr lang="it-IT" sz="1870" b="0" i="1" u="none" strike="noStrike" cap="none" dirty="0">
                <a:solidFill>
                  <a:schemeClr val="dk1"/>
                </a:solidFill>
                <a:latin typeface="Arial"/>
                <a:ea typeface="Arial"/>
                <a:cs typeface="Arial"/>
                <a:sym typeface="Arial"/>
              </a:rPr>
              <a:t> good </a:t>
            </a:r>
            <a:r>
              <a:rPr lang="it-IT" sz="1870" b="0" i="1" u="none" strike="noStrike" cap="none" dirty="0" err="1">
                <a:solidFill>
                  <a:schemeClr val="dk1"/>
                </a:solidFill>
                <a:latin typeface="Arial"/>
                <a:ea typeface="Arial"/>
                <a:cs typeface="Arial"/>
                <a:sym typeface="Arial"/>
              </a:rPr>
              <a:t>enough</a:t>
            </a:r>
            <a:r>
              <a:rPr lang="it-IT" sz="1870" b="0" i="1" u="none" strike="noStrike" cap="none" dirty="0">
                <a:solidFill>
                  <a:schemeClr val="dk1"/>
                </a:solidFill>
                <a:latin typeface="Arial"/>
                <a:ea typeface="Arial"/>
                <a:cs typeface="Arial"/>
                <a:sym typeface="Arial"/>
              </a:rPr>
              <a:t>.”</a:t>
            </a:r>
            <a:endParaRPr sz="1870" b="0" i="1" u="none" strike="noStrike" cap="none" dirty="0">
              <a:solidFill>
                <a:schemeClr val="dk1"/>
              </a:solidFill>
              <a:latin typeface="Arial"/>
              <a:ea typeface="Arial"/>
              <a:cs typeface="Arial"/>
              <a:sym typeface="Arial"/>
            </a:endParaRPr>
          </a:p>
          <a:p>
            <a:pPr marL="342900" marR="0" lvl="0" indent="-224155" algn="l" rtl="0">
              <a:lnSpc>
                <a:spcPct val="80000"/>
              </a:lnSpc>
              <a:spcBef>
                <a:spcPts val="374"/>
              </a:spcBef>
              <a:spcAft>
                <a:spcPts val="0"/>
              </a:spcAft>
              <a:buClr>
                <a:schemeClr val="dk1"/>
              </a:buClr>
              <a:buSzPts val="1870"/>
              <a:buFont typeface="Arial"/>
              <a:buNone/>
            </a:pPr>
            <a:endParaRPr sz="1870" b="0" i="0" u="none" strike="noStrike" cap="none" dirty="0">
              <a:solidFill>
                <a:schemeClr val="dk1"/>
              </a:solidFill>
              <a:latin typeface="Arial"/>
              <a:ea typeface="Arial"/>
              <a:cs typeface="Arial"/>
              <a:sym typeface="Arial"/>
            </a:endParaRPr>
          </a:p>
          <a:p>
            <a:pPr marL="0" marR="0" lvl="0" indent="0" algn="l" rtl="0">
              <a:lnSpc>
                <a:spcPct val="80000"/>
              </a:lnSpc>
              <a:spcBef>
                <a:spcPts val="374"/>
              </a:spcBef>
              <a:spcAft>
                <a:spcPts val="0"/>
              </a:spcAft>
              <a:buClr>
                <a:schemeClr val="dk1"/>
              </a:buClr>
              <a:buSzPts val="1870"/>
              <a:buFont typeface="Noto Sans Symbols"/>
              <a:buNone/>
            </a:pPr>
            <a:endParaRPr sz="1870" b="0" i="0" u="none" strike="noStrike" cap="none" dirty="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txBox="1"/>
          <p:nvPr/>
        </p:nvSpPr>
        <p:spPr>
          <a:xfrm>
            <a:off x="174812" y="1294280"/>
            <a:ext cx="8498541" cy="6001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300" dirty="0" err="1">
                <a:solidFill>
                  <a:schemeClr val="dk1"/>
                </a:solidFill>
                <a:latin typeface="Calibri"/>
                <a:ea typeface="Calibri"/>
                <a:cs typeface="Calibri"/>
                <a:sym typeface="Calibri"/>
              </a:rPr>
              <a:t>Summarizing</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Shape 87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DLT and </a:t>
            </a:r>
            <a:r>
              <a:rPr lang="it-IT" sz="2200" b="1" i="0" u="none" strike="noStrike" cap="none" dirty="0" err="1">
                <a:solidFill>
                  <a:schemeClr val="lt1"/>
                </a:solidFill>
                <a:latin typeface="Arial"/>
                <a:ea typeface="Arial"/>
                <a:cs typeface="Arial"/>
                <a:sym typeface="Arial"/>
              </a:rPr>
              <a:t>financial</a:t>
            </a:r>
            <a:r>
              <a:rPr lang="it-IT" sz="2200" b="1" i="0" u="none" strike="noStrike" cap="none" dirty="0">
                <a:solidFill>
                  <a:schemeClr val="lt1"/>
                </a:solidFill>
                <a:latin typeface="Arial"/>
                <a:ea typeface="Arial"/>
                <a:cs typeface="Arial"/>
                <a:sym typeface="Arial"/>
              </a:rPr>
              <a:t> services		</a:t>
            </a:r>
            <a:endParaRPr dirty="0"/>
          </a:p>
        </p:txBody>
      </p:sp>
      <p:sp>
        <p:nvSpPr>
          <p:cNvPr id="873" name="Shape 873"/>
          <p:cNvSpPr txBox="1">
            <a:spLocks noGrp="1"/>
          </p:cNvSpPr>
          <p:nvPr>
            <p:ph type="body" idx="1"/>
          </p:nvPr>
        </p:nvSpPr>
        <p:spPr>
          <a:xfrm>
            <a:off x="628650" y="1956289"/>
            <a:ext cx="8153400" cy="378728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It is not yet possible to think of a DLT that completely replaces the system of financial transactions (too large-scale). But it would be possible for two counterparties to create a DLT and use it for their transactions</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The cryptography used in Blockchain could certainly be considered to make current databases more secure</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Small-scale examples of DLT applications are evolving</a:t>
            </a:r>
          </a:p>
          <a:p>
            <a:pPr marL="0" marR="0" lvl="0" indent="0" algn="l" rtl="0">
              <a:lnSpc>
                <a:spcPct val="80000"/>
              </a:lnSpc>
              <a:spcBef>
                <a:spcPts val="0"/>
              </a:spcBef>
              <a:spcAft>
                <a:spcPts val="0"/>
              </a:spcAft>
              <a:buClr>
                <a:schemeClr val="dk1"/>
              </a:buClr>
              <a:buSzPts val="1870"/>
              <a:buFont typeface="Noto Sans Symbols"/>
              <a:buNone/>
            </a:pPr>
            <a:endParaRPr lang="en-US" sz="1870" b="0" i="0" u="none" strike="noStrike" cap="none" dirty="0">
              <a:solidFill>
                <a:schemeClr val="dk1"/>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1870"/>
              <a:buFont typeface="Noto Sans Symbols"/>
              <a:buNone/>
            </a:pPr>
            <a:r>
              <a:rPr lang="en-US" sz="1870" b="0" i="0" u="none" strike="noStrike" cap="none" dirty="0">
                <a:solidFill>
                  <a:schemeClr val="dk1"/>
                </a:solidFill>
                <a:latin typeface="Arial"/>
                <a:ea typeface="Arial"/>
                <a:cs typeface="Arial"/>
                <a:sym typeface="Arial"/>
              </a:rPr>
              <a:t>Not just finance: The Blockchain can be used as a register in which to enter any type of information and consequently also a contract, an act or a certificate, avoiding the intermediation of third parties, but maintaining the guarantee of advertising</a:t>
            </a:r>
            <a:endParaRPr sz="1870" b="0" i="0" u="none" strike="noStrike" cap="none" dirty="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1D679A-6516-4286-9ACF-BA5A5883B812}"/>
              </a:ext>
            </a:extLst>
          </p:cNvPr>
          <p:cNvSpPr>
            <a:spLocks noGrp="1"/>
          </p:cNvSpPr>
          <p:nvPr>
            <p:ph type="title"/>
          </p:nvPr>
        </p:nvSpPr>
        <p:spPr/>
        <p:txBody>
          <a:bodyPr/>
          <a:lstStyle/>
          <a:p>
            <a:r>
              <a:rPr lang="it-IT" dirty="0" err="1"/>
              <a:t>Scalability</a:t>
            </a:r>
            <a:endParaRPr lang="it-IT" dirty="0"/>
          </a:p>
        </p:txBody>
      </p:sp>
      <p:sp>
        <p:nvSpPr>
          <p:cNvPr id="3" name="Segnaposto testo 2">
            <a:extLst>
              <a:ext uri="{FF2B5EF4-FFF2-40B4-BE49-F238E27FC236}">
                <a16:creationId xmlns:a16="http://schemas.microsoft.com/office/drawing/2014/main" id="{AE40902C-11D3-4EBF-9045-F6083DA6CB3E}"/>
              </a:ext>
            </a:extLst>
          </p:cNvPr>
          <p:cNvSpPr>
            <a:spLocks noGrp="1"/>
          </p:cNvSpPr>
          <p:nvPr>
            <p:ph type="body" idx="1"/>
          </p:nvPr>
        </p:nvSpPr>
        <p:spPr/>
        <p:txBody>
          <a:bodyPr/>
          <a:lstStyle/>
          <a:p>
            <a:endParaRPr lang="it-IT" dirty="0"/>
          </a:p>
        </p:txBody>
      </p:sp>
      <p:pic>
        <p:nvPicPr>
          <p:cNvPr id="4" name="Picture 3">
            <a:extLst>
              <a:ext uri="{FF2B5EF4-FFF2-40B4-BE49-F238E27FC236}">
                <a16:creationId xmlns:a16="http://schemas.microsoft.com/office/drawing/2014/main" id="{4A8C199A-F6C1-4FF8-85DF-3C4DAB45FAEB}"/>
              </a:ext>
            </a:extLst>
          </p:cNvPr>
          <p:cNvPicPr>
            <a:picLocks noChangeAspect="1"/>
          </p:cNvPicPr>
          <p:nvPr/>
        </p:nvPicPr>
        <p:blipFill>
          <a:blip r:embed="rId2"/>
          <a:stretch>
            <a:fillRect/>
          </a:stretch>
        </p:blipFill>
        <p:spPr>
          <a:xfrm>
            <a:off x="106249" y="1059647"/>
            <a:ext cx="8674677" cy="5257177"/>
          </a:xfrm>
          <a:prstGeom prst="rect">
            <a:avLst/>
          </a:prstGeom>
        </p:spPr>
      </p:pic>
    </p:spTree>
    <p:extLst>
      <p:ext uri="{BB962C8B-B14F-4D97-AF65-F5344CB8AC3E}">
        <p14:creationId xmlns:p14="http://schemas.microsoft.com/office/powerpoint/2010/main" val="3087227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154E50-1412-47D5-94F7-BDBCA342FDC3}"/>
              </a:ext>
            </a:extLst>
          </p:cNvPr>
          <p:cNvSpPr>
            <a:spLocks noGrp="1"/>
          </p:cNvSpPr>
          <p:nvPr>
            <p:ph type="title"/>
          </p:nvPr>
        </p:nvSpPr>
        <p:spPr/>
        <p:txBody>
          <a:bodyPr/>
          <a:lstStyle/>
          <a:p>
            <a:r>
              <a:rPr lang="it-IT"/>
              <a:t>Scalability</a:t>
            </a:r>
            <a:r>
              <a:rPr lang="it-IT" dirty="0"/>
              <a:t>		</a:t>
            </a:r>
          </a:p>
        </p:txBody>
      </p:sp>
      <p:sp>
        <p:nvSpPr>
          <p:cNvPr id="3" name="Segnaposto testo 2">
            <a:extLst>
              <a:ext uri="{FF2B5EF4-FFF2-40B4-BE49-F238E27FC236}">
                <a16:creationId xmlns:a16="http://schemas.microsoft.com/office/drawing/2014/main" id="{068091B1-2D4F-4124-A93B-F2C2F7C7647A}"/>
              </a:ext>
            </a:extLst>
          </p:cNvPr>
          <p:cNvSpPr>
            <a:spLocks noGrp="1"/>
          </p:cNvSpPr>
          <p:nvPr>
            <p:ph type="body" idx="1"/>
          </p:nvPr>
        </p:nvSpPr>
        <p:spPr/>
        <p:txBody>
          <a:bodyPr/>
          <a:lstStyle/>
          <a:p>
            <a:r>
              <a:rPr lang="en-US" dirty="0"/>
              <a:t>Bitcoin – 3 to 4 transactions per second – 1 block every 10 minutes</a:t>
            </a:r>
          </a:p>
          <a:p>
            <a:r>
              <a:rPr lang="it-IT" dirty="0" err="1"/>
              <a:t>Ethereum</a:t>
            </a:r>
            <a:r>
              <a:rPr lang="it-IT" dirty="0"/>
              <a:t> – 20 </a:t>
            </a:r>
            <a:r>
              <a:rPr lang="it-IT" dirty="0" err="1"/>
              <a:t>transactions</a:t>
            </a:r>
            <a:r>
              <a:rPr lang="it-IT" dirty="0"/>
              <a:t> per second – 1 </a:t>
            </a:r>
            <a:r>
              <a:rPr lang="it-IT" dirty="0" err="1"/>
              <a:t>block</a:t>
            </a:r>
            <a:r>
              <a:rPr lang="it-IT" dirty="0"/>
              <a:t> </a:t>
            </a:r>
            <a:r>
              <a:rPr lang="it-IT" dirty="0" err="1"/>
              <a:t>every</a:t>
            </a:r>
            <a:r>
              <a:rPr lang="it-IT" dirty="0"/>
              <a:t> </a:t>
            </a:r>
            <a:r>
              <a:rPr lang="it-IT"/>
              <a:t>15 seconds</a:t>
            </a:r>
            <a:endParaRPr lang="it-IT" dirty="0"/>
          </a:p>
          <a:p>
            <a:r>
              <a:rPr lang="it-IT" dirty="0"/>
              <a:t>PayPal – 193 </a:t>
            </a:r>
            <a:r>
              <a:rPr lang="it-IT" dirty="0" err="1"/>
              <a:t>transactions</a:t>
            </a:r>
            <a:r>
              <a:rPr lang="it-IT" dirty="0"/>
              <a:t> per second </a:t>
            </a:r>
            <a:r>
              <a:rPr lang="it-IT" dirty="0" err="1"/>
              <a:t>average</a:t>
            </a:r>
            <a:endParaRPr lang="it-IT" dirty="0"/>
          </a:p>
          <a:p>
            <a:r>
              <a:rPr lang="it-IT" dirty="0"/>
              <a:t>Visa – 1,667 </a:t>
            </a:r>
            <a:r>
              <a:rPr lang="it-IT" dirty="0" err="1"/>
              <a:t>transaction</a:t>
            </a:r>
            <a:r>
              <a:rPr lang="it-IT" dirty="0"/>
              <a:t> per second</a:t>
            </a:r>
          </a:p>
          <a:p>
            <a:endParaRPr lang="it-IT" dirty="0"/>
          </a:p>
          <a:p>
            <a:pPr algn="r"/>
            <a:r>
              <a:rPr lang="it-IT" sz="1100" dirty="0"/>
              <a:t>https://altcointoday.com/bitcoin-ethereum-vs-visa-paypal-transactions-per-second/</a:t>
            </a:r>
          </a:p>
        </p:txBody>
      </p:sp>
    </p:spTree>
    <p:extLst>
      <p:ext uri="{BB962C8B-B14F-4D97-AF65-F5344CB8AC3E}">
        <p14:creationId xmlns:p14="http://schemas.microsoft.com/office/powerpoint/2010/main" val="7391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8BCE20-5B5A-4DA0-803F-F3723030AEFA}"/>
              </a:ext>
            </a:extLst>
          </p:cNvPr>
          <p:cNvSpPr>
            <a:spLocks noGrp="1"/>
          </p:cNvSpPr>
          <p:nvPr>
            <p:ph type="title"/>
          </p:nvPr>
        </p:nvSpPr>
        <p:spPr/>
        <p:txBody>
          <a:bodyPr/>
          <a:lstStyle/>
          <a:p>
            <a:r>
              <a:rPr lang="it-IT" dirty="0" err="1"/>
              <a:t>Scalability</a:t>
            </a:r>
            <a:r>
              <a:rPr lang="it-IT" dirty="0"/>
              <a:t> and trust</a:t>
            </a:r>
          </a:p>
        </p:txBody>
      </p:sp>
      <p:sp>
        <p:nvSpPr>
          <p:cNvPr id="3" name="Segnaposto testo 2">
            <a:extLst>
              <a:ext uri="{FF2B5EF4-FFF2-40B4-BE49-F238E27FC236}">
                <a16:creationId xmlns:a16="http://schemas.microsoft.com/office/drawing/2014/main" id="{B9F75767-C85E-4E72-A843-6D572D60AD79}"/>
              </a:ext>
            </a:extLst>
          </p:cNvPr>
          <p:cNvSpPr>
            <a:spLocks noGrp="1"/>
          </p:cNvSpPr>
          <p:nvPr>
            <p:ph type="body" idx="1"/>
          </p:nvPr>
        </p:nvSpPr>
        <p:spPr/>
        <p:txBody>
          <a:bodyPr/>
          <a:lstStyle/>
          <a:p>
            <a:r>
              <a:rPr lang="en-US" dirty="0" err="1"/>
              <a:t>PoW</a:t>
            </a:r>
            <a:r>
              <a:rPr lang="en-US" dirty="0"/>
              <a:t> is expensive: it is the main cause of scalability problems (as well as memory problems: all nodes should store all transactions).</a:t>
            </a:r>
          </a:p>
          <a:p>
            <a:r>
              <a:rPr lang="en-US" dirty="0"/>
              <a:t>Solutions under study: off chain operations, proof of stake, proof-of-work only on some random blocks, permissioned ledgers</a:t>
            </a:r>
          </a:p>
          <a:p>
            <a:endParaRPr lang="en-US" dirty="0"/>
          </a:p>
          <a:p>
            <a:r>
              <a:rPr lang="en-US" dirty="0"/>
              <a:t>Permissioned ledgers (or private blockchains) can be controlled, and therefore can have ownership. When a new data or record is added to the blockchain, the approval system is not bound to the majority of participants but to a limited number of actors who can be defined as trusted.</a:t>
            </a:r>
            <a:endParaRPr lang="it-IT" dirty="0"/>
          </a:p>
        </p:txBody>
      </p:sp>
    </p:spTree>
    <p:extLst>
      <p:ext uri="{BB962C8B-B14F-4D97-AF65-F5344CB8AC3E}">
        <p14:creationId xmlns:p14="http://schemas.microsoft.com/office/powerpoint/2010/main" val="19114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F3E0D-762C-4959-B7FA-3788A02C2912}"/>
              </a:ext>
            </a:extLst>
          </p:cNvPr>
          <p:cNvSpPr>
            <a:spLocks noGrp="1"/>
          </p:cNvSpPr>
          <p:nvPr>
            <p:ph type="title"/>
          </p:nvPr>
        </p:nvSpPr>
        <p:spPr/>
        <p:txBody>
          <a:bodyPr/>
          <a:lstStyle/>
          <a:p>
            <a:r>
              <a:rPr lang="it-IT" dirty="0"/>
              <a:t>Keywords</a:t>
            </a:r>
          </a:p>
        </p:txBody>
      </p:sp>
      <p:sp>
        <p:nvSpPr>
          <p:cNvPr id="3" name="Segnaposto testo 2">
            <a:extLst>
              <a:ext uri="{FF2B5EF4-FFF2-40B4-BE49-F238E27FC236}">
                <a16:creationId xmlns:a16="http://schemas.microsoft.com/office/drawing/2014/main" id="{25826347-94FA-47E1-8DE0-33995267EBB0}"/>
              </a:ext>
            </a:extLst>
          </p:cNvPr>
          <p:cNvSpPr>
            <a:spLocks noGrp="1"/>
          </p:cNvSpPr>
          <p:nvPr>
            <p:ph type="body" idx="1"/>
          </p:nvPr>
        </p:nvSpPr>
        <p:spPr/>
        <p:txBody>
          <a:bodyPr/>
          <a:lstStyle/>
          <a:p>
            <a:pPr marL="685800" indent="-457200">
              <a:buAutoNum type="arabicParenR"/>
            </a:pPr>
            <a:r>
              <a:rPr lang="en-US" dirty="0"/>
              <a:t>Consensus mechanism for lack of trust</a:t>
            </a:r>
            <a:endParaRPr lang="it-IT" dirty="0"/>
          </a:p>
        </p:txBody>
      </p:sp>
    </p:spTree>
    <p:extLst>
      <p:ext uri="{BB962C8B-B14F-4D97-AF65-F5344CB8AC3E}">
        <p14:creationId xmlns:p14="http://schemas.microsoft.com/office/powerpoint/2010/main" val="39443433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a:solidFill>
                  <a:schemeClr val="lt1"/>
                </a:solidFill>
                <a:latin typeface="Arial"/>
                <a:ea typeface="Arial"/>
                <a:cs typeface="Arial"/>
                <a:sym typeface="Arial"/>
              </a:rPr>
              <a:t>DLT and </a:t>
            </a:r>
            <a:r>
              <a:rPr lang="it-IT" sz="2200" b="1" i="0" u="none" strike="noStrike" cap="none" dirty="0" err="1">
                <a:solidFill>
                  <a:schemeClr val="lt1"/>
                </a:solidFill>
                <a:latin typeface="Arial"/>
                <a:ea typeface="Arial"/>
                <a:cs typeface="Arial"/>
                <a:sym typeface="Arial"/>
              </a:rPr>
              <a:t>financial</a:t>
            </a:r>
            <a:r>
              <a:rPr lang="it-IT" sz="2200" b="1" i="0" u="none" strike="noStrike" cap="none" dirty="0">
                <a:solidFill>
                  <a:schemeClr val="lt1"/>
                </a:solidFill>
                <a:latin typeface="Arial"/>
                <a:ea typeface="Arial"/>
                <a:cs typeface="Arial"/>
                <a:sym typeface="Arial"/>
              </a:rPr>
              <a:t> services: </a:t>
            </a:r>
            <a:r>
              <a:rPr lang="it-IT" sz="2200" b="1" i="0" u="none" strike="noStrike" cap="none" dirty="0" err="1">
                <a:solidFill>
                  <a:schemeClr val="lt1"/>
                </a:solidFill>
                <a:latin typeface="Arial"/>
                <a:ea typeface="Arial"/>
                <a:cs typeface="Arial"/>
                <a:sym typeface="Arial"/>
              </a:rPr>
              <a:t>why</a:t>
            </a:r>
            <a:r>
              <a:rPr lang="it-IT" sz="2200" b="1" i="0" u="none" strike="noStrike" cap="none" dirty="0">
                <a:solidFill>
                  <a:schemeClr val="lt1"/>
                </a:solidFill>
                <a:latin typeface="Arial"/>
                <a:ea typeface="Arial"/>
                <a:cs typeface="Arial"/>
                <a:sym typeface="Arial"/>
              </a:rPr>
              <a:t>?		</a:t>
            </a:r>
            <a:endParaRPr dirty="0"/>
          </a:p>
        </p:txBody>
      </p:sp>
      <p:sp>
        <p:nvSpPr>
          <p:cNvPr id="885" name="Shape 885"/>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200"/>
              <a:buFont typeface="Noto Sans Symbols"/>
              <a:buNone/>
            </a:pPr>
            <a:r>
              <a:rPr lang="en-US" sz="2200" b="0" i="0" u="none" strike="noStrike" cap="none" dirty="0">
                <a:solidFill>
                  <a:schemeClr val="dk1"/>
                </a:solidFill>
                <a:latin typeface="Arial"/>
                <a:ea typeface="Arial"/>
                <a:cs typeface="Arial"/>
                <a:sym typeface="Arial"/>
              </a:rPr>
              <a:t>Three false myths?</a:t>
            </a:r>
          </a:p>
          <a:p>
            <a:pPr marL="342900" marR="0" lvl="0" indent="-342900" algn="l" rtl="0">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dk1"/>
                </a:solidFill>
                <a:latin typeface="Arial"/>
                <a:ea typeface="Arial"/>
                <a:cs typeface="Arial"/>
                <a:sym typeface="Arial"/>
              </a:rPr>
              <a:t>Less expensive system</a:t>
            </a:r>
          </a:p>
          <a:p>
            <a:pPr marL="342900" marR="0" lvl="0" indent="-342900" algn="l" rtl="0">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dk1"/>
                </a:solidFill>
                <a:latin typeface="Arial"/>
                <a:ea typeface="Arial"/>
                <a:cs typeface="Arial"/>
                <a:sym typeface="Arial"/>
              </a:rPr>
              <a:t>Safer</a:t>
            </a:r>
          </a:p>
          <a:p>
            <a:pPr marL="342900" marR="0" lvl="0" indent="-342900" algn="l" rtl="0">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dk1"/>
                </a:solidFill>
                <a:latin typeface="Arial"/>
                <a:ea typeface="Arial"/>
                <a:cs typeface="Arial"/>
                <a:sym typeface="Arial"/>
              </a:rPr>
              <a:t>Faster</a:t>
            </a:r>
          </a:p>
          <a:p>
            <a:pPr marL="342900" marR="0" lvl="0" indent="-342900" algn="l" rtl="0">
              <a:spcBef>
                <a:spcPts val="0"/>
              </a:spcBef>
              <a:spcAft>
                <a:spcPts val="0"/>
              </a:spcAft>
              <a:buClr>
                <a:schemeClr val="dk1"/>
              </a:buClr>
              <a:buSzPts val="2200"/>
              <a:buFont typeface="Arial" panose="020B0604020202020204" pitchFamily="34" charset="0"/>
              <a:buChar char="•"/>
            </a:pPr>
            <a:endParaRPr lang="en-US" dirty="0"/>
          </a:p>
          <a:p>
            <a:pPr marL="0" marR="0" lvl="0" indent="0" algn="l" rtl="0">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And</a:t>
            </a:r>
          </a:p>
          <a:p>
            <a:pPr marL="0" marR="0" lvl="0" indent="0" algn="l" rtl="0">
              <a:spcBef>
                <a:spcPts val="0"/>
              </a:spcBef>
              <a:spcAft>
                <a:spcPts val="0"/>
              </a:spcAft>
              <a:buClr>
                <a:schemeClr val="dk1"/>
              </a:buClr>
              <a:buSzPts val="2200"/>
            </a:pPr>
            <a:endParaRPr lang="en-US" dirty="0"/>
          </a:p>
          <a:p>
            <a:pPr marL="0" marR="0" lvl="0" indent="0" algn="l" rtl="0">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Currency on the ledger VS Currency not on the ledger </a:t>
            </a:r>
          </a:p>
          <a:p>
            <a:pPr marL="0" marR="0" lvl="0" indent="0" algn="l" rtl="0">
              <a:spcBef>
                <a:spcPts val="0"/>
              </a:spcBef>
              <a:spcAft>
                <a:spcPts val="0"/>
              </a:spcAft>
              <a:buClr>
                <a:schemeClr val="dk1"/>
              </a:buClr>
              <a:buSzPts val="2200"/>
            </a:pPr>
            <a:r>
              <a:rPr lang="en-US" dirty="0">
                <a:sym typeface="Wingdings" panose="05000000000000000000" pitchFamily="2" charset="2"/>
              </a:rPr>
              <a:t></a:t>
            </a:r>
            <a:r>
              <a:rPr lang="en-US" dirty="0"/>
              <a:t> Are stable coins </a:t>
            </a:r>
            <a:r>
              <a:rPr lang="en-US"/>
              <a:t>the solution?</a:t>
            </a:r>
            <a:endParaRPr sz="2200" b="0" i="0" u="none" strike="noStrike" cap="none" dirty="0">
              <a:solidFill>
                <a:schemeClr val="dk1"/>
              </a:solidFill>
              <a:latin typeface="Arial"/>
              <a:ea typeface="Arial"/>
              <a:cs typeface="Arial"/>
              <a:sym typeface="Arial"/>
            </a:endParaRPr>
          </a:p>
          <a:p>
            <a:pPr marL="0" marR="0" lvl="0" indent="0" algn="l" rtl="0">
              <a:spcBef>
                <a:spcPts val="440"/>
              </a:spcBef>
              <a:spcAft>
                <a:spcPts val="0"/>
              </a:spcAft>
              <a:buClr>
                <a:schemeClr val="dk1"/>
              </a:buClr>
              <a:buSzPts val="2200"/>
              <a:buFont typeface="Noto Sans Symbols"/>
              <a:buNone/>
            </a:pP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Less</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expensive</a:t>
            </a:r>
            <a:endParaRPr dirty="0"/>
          </a:p>
        </p:txBody>
      </p:sp>
      <p:sp>
        <p:nvSpPr>
          <p:cNvPr id="891" name="Shape 891"/>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Bitcoin transactions on the Blockchain cost (nearly) nothing.</a:t>
            </a:r>
          </a:p>
          <a:p>
            <a:pPr marL="342900" marR="0" lvl="0" indent="-342900" algn="l" rtl="0">
              <a:lnSpc>
                <a:spcPct val="9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But this is possible because new Bitcoins are created for the remuneration of the network nodes that work for the proper functioning of the system</a:t>
            </a:r>
          </a:p>
          <a:p>
            <a:pPr marL="342900" marR="0" lvl="0" indent="-342900" algn="l" rtl="0">
              <a:lnSpc>
                <a:spcPct val="90000"/>
              </a:lnSpc>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What if the generation of new money is not allowed / possible?</a:t>
            </a:r>
          </a:p>
          <a:p>
            <a:pPr marL="342900" marR="0" lvl="0" indent="-342900" algn="l" rtl="0">
              <a:lnSpc>
                <a:spcPct val="90000"/>
              </a:lnSpc>
              <a:spcBef>
                <a:spcPts val="0"/>
              </a:spcBef>
              <a:spcAft>
                <a:spcPts val="0"/>
              </a:spcAft>
              <a:buClr>
                <a:schemeClr val="dk1"/>
              </a:buClr>
              <a:buSzPts val="2200"/>
              <a:buFont typeface="Arial"/>
              <a:buChar char="•"/>
            </a:pPr>
            <a:endParaRPr sz="2200" b="0" i="0" u="none" strike="noStrike" cap="none" dirty="0">
              <a:solidFill>
                <a:schemeClr val="dk1"/>
              </a:solidFill>
              <a:latin typeface="Arial"/>
              <a:ea typeface="Arial"/>
              <a:cs typeface="Arial"/>
              <a:sym typeface="Arial"/>
            </a:endParaRPr>
          </a:p>
          <a:p>
            <a:pPr marL="0" marR="0" lvl="0" indent="0" algn="ctr" rtl="0">
              <a:lnSpc>
                <a:spcPct val="90000"/>
              </a:lnSpc>
              <a:spcBef>
                <a:spcPts val="440"/>
              </a:spcBef>
              <a:spcAft>
                <a:spcPts val="0"/>
              </a:spcAft>
              <a:buClr>
                <a:schemeClr val="dk1"/>
              </a:buClr>
              <a:buSzPts val="2200"/>
              <a:buFont typeface="Noto Sans Symbols"/>
              <a:buNone/>
            </a:pPr>
            <a:r>
              <a:rPr lang="it-IT" sz="2200" b="0" i="1" u="none" strike="noStrike" cap="none" dirty="0">
                <a:solidFill>
                  <a:schemeClr val="dk1"/>
                </a:solidFill>
                <a:latin typeface="Arial"/>
                <a:ea typeface="Arial"/>
                <a:cs typeface="Arial"/>
                <a:sym typeface="Arial"/>
              </a:rPr>
              <a:t>The </a:t>
            </a:r>
            <a:r>
              <a:rPr lang="it-IT" sz="2200" b="0" i="1" u="none" strike="noStrike" cap="none" dirty="0" err="1">
                <a:solidFill>
                  <a:schemeClr val="dk1"/>
                </a:solidFill>
                <a:latin typeface="Arial"/>
                <a:ea typeface="Arial"/>
                <a:cs typeface="Arial"/>
                <a:sym typeface="Arial"/>
              </a:rPr>
              <a:t>mirage</a:t>
            </a:r>
            <a:r>
              <a:rPr lang="it-IT" sz="2200" b="0" i="1" u="none" strike="noStrike" cap="none" dirty="0">
                <a:solidFill>
                  <a:schemeClr val="dk1"/>
                </a:solidFill>
                <a:latin typeface="Arial"/>
                <a:ea typeface="Arial"/>
                <a:cs typeface="Arial"/>
                <a:sym typeface="Arial"/>
              </a:rPr>
              <a:t> of low </a:t>
            </a:r>
            <a:r>
              <a:rPr lang="it-IT" sz="2200" b="0" i="1" u="none" strike="noStrike" cap="none" dirty="0" err="1">
                <a:solidFill>
                  <a:schemeClr val="dk1"/>
                </a:solidFill>
                <a:latin typeface="Arial"/>
                <a:ea typeface="Arial"/>
                <a:cs typeface="Arial"/>
                <a:sym typeface="Arial"/>
              </a:rPr>
              <a:t>operational</a:t>
            </a:r>
            <a:r>
              <a:rPr lang="it-IT" sz="2200" b="0" i="1" u="none" strike="noStrike" cap="none" dirty="0">
                <a:solidFill>
                  <a:schemeClr val="dk1"/>
                </a:solidFill>
                <a:latin typeface="Arial"/>
                <a:ea typeface="Arial"/>
                <a:cs typeface="Arial"/>
                <a:sym typeface="Arial"/>
              </a:rPr>
              <a:t> costs </a:t>
            </a:r>
            <a:r>
              <a:rPr lang="it-IT" sz="2200" b="0" i="1" u="none" strike="noStrike" cap="none" dirty="0" err="1">
                <a:solidFill>
                  <a:schemeClr val="dk1"/>
                </a:solidFill>
                <a:latin typeface="Arial"/>
                <a:ea typeface="Arial"/>
                <a:cs typeface="Arial"/>
                <a:sym typeface="Arial"/>
              </a:rPr>
              <a:t>derives</a:t>
            </a:r>
            <a:r>
              <a:rPr lang="it-IT" sz="2200" b="0" i="1" u="none" strike="noStrike" cap="none" dirty="0">
                <a:solidFill>
                  <a:schemeClr val="dk1"/>
                </a:solidFill>
                <a:latin typeface="Arial"/>
                <a:ea typeface="Arial"/>
                <a:cs typeface="Arial"/>
                <a:sym typeface="Arial"/>
              </a:rPr>
              <a:t> from the false </a:t>
            </a:r>
            <a:r>
              <a:rPr lang="it-IT" sz="2200" b="0" i="1" u="none" strike="noStrike" cap="none" dirty="0" err="1">
                <a:solidFill>
                  <a:schemeClr val="dk1"/>
                </a:solidFill>
                <a:latin typeface="Arial"/>
                <a:ea typeface="Arial"/>
                <a:cs typeface="Arial"/>
                <a:sym typeface="Arial"/>
              </a:rPr>
              <a:t>impression</a:t>
            </a:r>
            <a:r>
              <a:rPr lang="it-IT" sz="2200" b="0" i="1" u="none" strike="noStrike" cap="none" dirty="0">
                <a:solidFill>
                  <a:schemeClr val="dk1"/>
                </a:solidFill>
                <a:latin typeface="Arial"/>
                <a:ea typeface="Arial"/>
                <a:cs typeface="Arial"/>
                <a:sym typeface="Arial"/>
              </a:rPr>
              <a:t> of free blockchain </a:t>
            </a:r>
            <a:r>
              <a:rPr lang="it-IT" sz="2200" b="0" i="1" u="none" strike="noStrike" cap="none" dirty="0" err="1">
                <a:solidFill>
                  <a:schemeClr val="dk1"/>
                </a:solidFill>
                <a:latin typeface="Arial"/>
                <a:ea typeface="Arial"/>
                <a:cs typeface="Arial"/>
                <a:sym typeface="Arial"/>
              </a:rPr>
              <a:t>transactions</a:t>
            </a:r>
            <a:r>
              <a:rPr lang="it-IT" sz="2200" b="0" i="1" u="none" strike="noStrike" cap="none" dirty="0">
                <a:solidFill>
                  <a:schemeClr val="dk1"/>
                </a:solidFill>
                <a:latin typeface="Arial"/>
                <a:ea typeface="Arial"/>
                <a:cs typeface="Arial"/>
                <a:sym typeface="Arial"/>
              </a:rPr>
              <a:t>: </a:t>
            </a:r>
            <a:r>
              <a:rPr lang="it-IT" sz="2200" b="0" i="1" u="none" strike="noStrike" cap="none" dirty="0" err="1">
                <a:solidFill>
                  <a:schemeClr val="dk1"/>
                </a:solidFill>
                <a:latin typeface="Arial"/>
                <a:ea typeface="Arial"/>
                <a:cs typeface="Arial"/>
                <a:sym typeface="Arial"/>
              </a:rPr>
              <a:t>if</a:t>
            </a:r>
            <a:r>
              <a:rPr lang="it-IT" sz="2200" b="0" i="1" u="none" strike="noStrike" cap="none" dirty="0">
                <a:solidFill>
                  <a:schemeClr val="dk1"/>
                </a:solidFill>
                <a:latin typeface="Arial"/>
                <a:ea typeface="Arial"/>
                <a:cs typeface="Arial"/>
                <a:sym typeface="Arial"/>
              </a:rPr>
              <a:t> one takes </a:t>
            </a:r>
            <a:r>
              <a:rPr lang="it-IT" sz="2200" b="0" i="1" u="none" strike="noStrike" cap="none" dirty="0" err="1">
                <a:solidFill>
                  <a:schemeClr val="dk1"/>
                </a:solidFill>
                <a:latin typeface="Arial"/>
                <a:ea typeface="Arial"/>
                <a:cs typeface="Arial"/>
                <a:sym typeface="Arial"/>
              </a:rPr>
              <a:t>into</a:t>
            </a:r>
            <a:r>
              <a:rPr lang="it-IT" sz="2200" b="0" i="1" u="none" strike="noStrike" cap="none" dirty="0">
                <a:solidFill>
                  <a:schemeClr val="dk1"/>
                </a:solidFill>
                <a:latin typeface="Arial"/>
                <a:ea typeface="Arial"/>
                <a:cs typeface="Arial"/>
                <a:sym typeface="Arial"/>
              </a:rPr>
              <a:t> account the </a:t>
            </a:r>
            <a:r>
              <a:rPr lang="it-IT" sz="2200" b="0" i="1" u="none" strike="noStrike" cap="none" dirty="0" err="1">
                <a:solidFill>
                  <a:schemeClr val="dk1"/>
                </a:solidFill>
                <a:latin typeface="Arial"/>
                <a:ea typeface="Arial"/>
                <a:cs typeface="Arial"/>
                <a:sym typeface="Arial"/>
              </a:rPr>
              <a:t>seigniorage</a:t>
            </a:r>
            <a:r>
              <a:rPr lang="it-IT" sz="2200" b="0" i="1" u="none" strike="noStrike" cap="none" dirty="0">
                <a:solidFill>
                  <a:schemeClr val="dk1"/>
                </a:solidFill>
                <a:latin typeface="Arial"/>
                <a:ea typeface="Arial"/>
                <a:cs typeface="Arial"/>
                <a:sym typeface="Arial"/>
              </a:rPr>
              <a:t> revenues </a:t>
            </a:r>
            <a:r>
              <a:rPr lang="it-IT" sz="2200" b="0" i="1" u="none" strike="noStrike" cap="none" dirty="0" err="1">
                <a:solidFill>
                  <a:schemeClr val="dk1"/>
                </a:solidFill>
                <a:latin typeface="Arial"/>
                <a:ea typeface="Arial"/>
                <a:cs typeface="Arial"/>
                <a:sym typeface="Arial"/>
              </a:rPr>
              <a:t>invested</a:t>
            </a:r>
            <a:r>
              <a:rPr lang="it-IT" sz="2200" b="0" i="1" u="none" strike="noStrike" cap="none" dirty="0">
                <a:solidFill>
                  <a:schemeClr val="dk1"/>
                </a:solidFill>
                <a:latin typeface="Arial"/>
                <a:ea typeface="Arial"/>
                <a:cs typeface="Arial"/>
                <a:sym typeface="Arial"/>
              </a:rPr>
              <a:t>, </a:t>
            </a:r>
            <a:r>
              <a:rPr lang="it-IT" sz="2200" b="0" i="1" u="none" strike="noStrike" cap="none" dirty="0" err="1">
                <a:solidFill>
                  <a:schemeClr val="dk1"/>
                </a:solidFill>
                <a:latin typeface="Arial"/>
                <a:ea typeface="Arial"/>
                <a:cs typeface="Arial"/>
                <a:sym typeface="Arial"/>
              </a:rPr>
              <a:t>each</a:t>
            </a:r>
            <a:r>
              <a:rPr lang="it-IT" sz="2200" b="0" i="1" u="none" strike="noStrike" cap="none" dirty="0">
                <a:solidFill>
                  <a:schemeClr val="dk1"/>
                </a:solidFill>
                <a:latin typeface="Arial"/>
                <a:ea typeface="Arial"/>
                <a:cs typeface="Arial"/>
                <a:sym typeface="Arial"/>
              </a:rPr>
              <a:t> </a:t>
            </a:r>
            <a:r>
              <a:rPr lang="it-IT" sz="2200" b="0" i="1" u="none" strike="noStrike" cap="none" dirty="0" err="1">
                <a:solidFill>
                  <a:schemeClr val="dk1"/>
                </a:solidFill>
                <a:latin typeface="Arial"/>
                <a:ea typeface="Arial"/>
                <a:cs typeface="Arial"/>
                <a:sym typeface="Arial"/>
              </a:rPr>
              <a:t>transaction</a:t>
            </a:r>
            <a:r>
              <a:rPr lang="it-IT" sz="2200" b="0" i="1" u="none" strike="noStrike" cap="none" dirty="0">
                <a:solidFill>
                  <a:schemeClr val="dk1"/>
                </a:solidFill>
                <a:latin typeface="Arial"/>
                <a:ea typeface="Arial"/>
                <a:cs typeface="Arial"/>
                <a:sym typeface="Arial"/>
              </a:rPr>
              <a:t> on the bitcoin blockchain </a:t>
            </a:r>
            <a:r>
              <a:rPr lang="it-IT" sz="2200" b="0" i="1" u="none" strike="noStrike" cap="none" dirty="0" err="1">
                <a:solidFill>
                  <a:schemeClr val="dk1"/>
                </a:solidFill>
                <a:latin typeface="Arial"/>
                <a:ea typeface="Arial"/>
                <a:cs typeface="Arial"/>
                <a:sym typeface="Arial"/>
              </a:rPr>
              <a:t>has</a:t>
            </a:r>
            <a:r>
              <a:rPr lang="it-IT" sz="2200" b="0" i="1" u="none" strike="noStrike" cap="none" dirty="0">
                <a:solidFill>
                  <a:schemeClr val="dk1"/>
                </a:solidFill>
                <a:latin typeface="Arial"/>
                <a:ea typeface="Arial"/>
                <a:cs typeface="Arial"/>
                <a:sym typeface="Arial"/>
              </a:rPr>
              <a:t> a cost of </a:t>
            </a:r>
            <a:r>
              <a:rPr lang="it-IT" sz="2200" b="0" i="1" u="none" strike="noStrike" cap="none" dirty="0" err="1">
                <a:solidFill>
                  <a:schemeClr val="dk1"/>
                </a:solidFill>
                <a:latin typeface="Arial"/>
                <a:ea typeface="Arial"/>
                <a:cs typeface="Arial"/>
                <a:sym typeface="Arial"/>
              </a:rPr>
              <a:t>about</a:t>
            </a:r>
            <a:r>
              <a:rPr lang="it-IT" sz="2200" b="0" i="1" u="none" strike="noStrike" cap="none" dirty="0">
                <a:solidFill>
                  <a:schemeClr val="dk1"/>
                </a:solidFill>
                <a:latin typeface="Arial"/>
                <a:ea typeface="Arial"/>
                <a:cs typeface="Arial"/>
                <a:sym typeface="Arial"/>
              </a:rPr>
              <a:t> 5-10USD</a:t>
            </a:r>
            <a:endParaRPr dirty="0"/>
          </a:p>
          <a:p>
            <a:pPr marL="0" marR="0" lvl="0" indent="0" algn="r" rtl="0">
              <a:lnSpc>
                <a:spcPct val="90000"/>
              </a:lnSpc>
              <a:spcBef>
                <a:spcPts val="440"/>
              </a:spcBef>
              <a:spcAft>
                <a:spcPts val="0"/>
              </a:spcAft>
              <a:buClr>
                <a:schemeClr val="dk1"/>
              </a:buClr>
              <a:buSzPts val="2200"/>
              <a:buFont typeface="Noto Sans Symbols"/>
              <a:buNone/>
            </a:pPr>
            <a:r>
              <a:rPr lang="it-IT" sz="2200" b="0" i="0" u="none" strike="noStrike" cap="none" dirty="0">
                <a:solidFill>
                  <a:schemeClr val="dk1"/>
                </a:solidFill>
                <a:latin typeface="Arial"/>
                <a:ea typeface="Arial"/>
                <a:cs typeface="Arial"/>
                <a:sym typeface="Arial"/>
              </a:rPr>
              <a:t>[ESMA </a:t>
            </a:r>
            <a:r>
              <a:rPr lang="it-IT" sz="2200" b="0" i="0" u="none" strike="noStrike" cap="none" dirty="0" err="1">
                <a:solidFill>
                  <a:schemeClr val="dk1"/>
                </a:solidFill>
                <a:latin typeface="Arial"/>
                <a:ea typeface="Arial"/>
                <a:cs typeface="Arial"/>
                <a:sym typeface="Arial"/>
              </a:rPr>
              <a:t>Response</a:t>
            </a:r>
            <a:r>
              <a:rPr lang="it-IT" sz="2200" b="0" i="0" u="none" strike="noStrike" cap="none" dirty="0">
                <a:solidFill>
                  <a:schemeClr val="dk1"/>
                </a:solidFill>
                <a:latin typeface="Arial"/>
                <a:ea typeface="Arial"/>
                <a:cs typeface="Arial"/>
                <a:sym typeface="Arial"/>
              </a:rPr>
              <a:t>]</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Shape 896"/>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Safer</a:t>
            </a:r>
            <a:r>
              <a:rPr lang="it-IT" sz="2200" b="1" i="0" u="none" strike="noStrike" cap="none" dirty="0">
                <a:solidFill>
                  <a:schemeClr val="lt1"/>
                </a:solidFill>
                <a:latin typeface="Arial"/>
                <a:ea typeface="Arial"/>
                <a:cs typeface="Arial"/>
                <a:sym typeface="Arial"/>
              </a:rPr>
              <a:t>	</a:t>
            </a:r>
            <a:endParaRPr dirty="0"/>
          </a:p>
        </p:txBody>
      </p:sp>
      <p:sp>
        <p:nvSpPr>
          <p:cNvPr id="897" name="Shape 897"/>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Autofit/>
          </a:bodyPr>
          <a:lstStyle/>
          <a:p>
            <a:pPr marL="385763" lvl="0" indent="-385763">
              <a:spcBef>
                <a:spcPts val="0"/>
              </a:spcBef>
              <a:buFont typeface="Calibri"/>
              <a:buAutoNum type="arabicPeriod"/>
            </a:pPr>
            <a:r>
              <a:rPr lang="en-US" sz="2200" b="0" i="0" u="none" strike="noStrike" cap="none" dirty="0">
                <a:solidFill>
                  <a:schemeClr val="dk1"/>
                </a:solidFill>
                <a:latin typeface="Arial"/>
                <a:ea typeface="Arial"/>
                <a:cs typeface="Arial"/>
                <a:sym typeface="Arial"/>
              </a:rPr>
              <a:t>Potentially yes: safer in terms of immutability (less than 51% attacks), but not privacy.</a:t>
            </a:r>
          </a:p>
          <a:p>
            <a:pPr marL="385763" lvl="0" indent="-385763">
              <a:spcBef>
                <a:spcPts val="0"/>
              </a:spcBef>
              <a:buFont typeface="Calibri"/>
              <a:buAutoNum type="arabicPeriod"/>
            </a:pPr>
            <a:r>
              <a:rPr lang="en-US" sz="2200" b="0" i="0" u="none" strike="noStrike" cap="none" dirty="0">
                <a:solidFill>
                  <a:schemeClr val="dk1"/>
                </a:solidFill>
                <a:latin typeface="Arial"/>
                <a:ea typeface="Arial"/>
                <a:cs typeface="Arial"/>
                <a:sym typeface="Arial"/>
              </a:rPr>
              <a:t>The system of remuneration of the nodes pushes to use their own computing power to make the system work, not to try to force it</a:t>
            </a:r>
          </a:p>
          <a:p>
            <a:pPr marL="385763" lvl="0" indent="-385763">
              <a:spcBef>
                <a:spcPts val="0"/>
              </a:spcBef>
              <a:buFont typeface="Calibri"/>
              <a:buAutoNum type="arabicPeriod"/>
            </a:pPr>
            <a:r>
              <a:rPr lang="en-US" sz="2200" b="0" i="0" u="none" strike="noStrike" cap="none" dirty="0">
                <a:solidFill>
                  <a:schemeClr val="dk1"/>
                </a:solidFill>
                <a:latin typeface="Arial"/>
                <a:ea typeface="Arial"/>
                <a:cs typeface="Arial"/>
                <a:sym typeface="Arial"/>
              </a:rPr>
              <a:t>The database is distributed all-over-the-world</a:t>
            </a:r>
          </a:p>
          <a:p>
            <a:pPr marL="385763" lvl="0" indent="-385763">
              <a:spcBef>
                <a:spcPts val="0"/>
              </a:spcBef>
              <a:buFont typeface="Calibri"/>
              <a:buAutoNum type="arabicPeriod"/>
            </a:pPr>
            <a:endParaRPr lang="en-US" sz="2200" b="0" i="0" u="none" strike="noStrike" cap="none" dirty="0">
              <a:solidFill>
                <a:schemeClr val="dk1"/>
              </a:solidFill>
              <a:latin typeface="Arial"/>
              <a:ea typeface="Arial"/>
              <a:cs typeface="Arial"/>
              <a:sym typeface="Arial"/>
            </a:endParaRPr>
          </a:p>
          <a:p>
            <a:pPr marL="0" lvl="0" indent="0">
              <a:spcBef>
                <a:spcPts val="0"/>
              </a:spcBef>
            </a:pPr>
            <a:r>
              <a:rPr lang="en-US" sz="2200" b="0" i="0" u="none" strike="noStrike" cap="none" dirty="0">
                <a:solidFill>
                  <a:schemeClr val="dk1"/>
                </a:solidFill>
                <a:latin typeface="Arial"/>
                <a:ea typeface="Arial"/>
                <a:cs typeface="Arial"/>
                <a:sym typeface="Arial"/>
              </a:rPr>
              <a:t>What would happen if 2 and 3 were to fail, for example because some large intermediaries manage it on their own for the clearing of their transactions?</a:t>
            </a: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it-IT" sz="2200" b="1" i="0" u="none" strike="noStrike" cap="none" dirty="0" err="1">
                <a:solidFill>
                  <a:schemeClr val="lt1"/>
                </a:solidFill>
                <a:latin typeface="Arial"/>
                <a:ea typeface="Arial"/>
                <a:cs typeface="Arial"/>
                <a:sym typeface="Arial"/>
              </a:rPr>
              <a:t>Faster</a:t>
            </a:r>
            <a:r>
              <a:rPr lang="it-IT" sz="2200" b="1" i="0" u="none" strike="noStrike" cap="none" dirty="0">
                <a:solidFill>
                  <a:schemeClr val="lt1"/>
                </a:solidFill>
                <a:latin typeface="Arial"/>
                <a:ea typeface="Arial"/>
                <a:cs typeface="Arial"/>
                <a:sym typeface="Arial"/>
              </a:rPr>
              <a:t>? Not the </a:t>
            </a:r>
            <a:r>
              <a:rPr lang="it-IT" sz="2200" b="1" i="0" u="none" strike="noStrike" cap="none" dirty="0" err="1">
                <a:solidFill>
                  <a:schemeClr val="lt1"/>
                </a:solidFill>
                <a:latin typeface="Arial"/>
                <a:ea typeface="Arial"/>
                <a:cs typeface="Arial"/>
                <a:sym typeface="Arial"/>
              </a:rPr>
              <a:t>technology</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but</a:t>
            </a:r>
            <a:r>
              <a:rPr lang="it-IT" sz="2200" b="1" i="0" u="none" strike="noStrike" cap="none" dirty="0">
                <a:solidFill>
                  <a:schemeClr val="lt1"/>
                </a:solidFill>
                <a:latin typeface="Arial"/>
                <a:ea typeface="Arial"/>
                <a:cs typeface="Arial"/>
                <a:sym typeface="Arial"/>
              </a:rPr>
              <a:t> the consensus</a:t>
            </a:r>
            <a:endParaRPr dirty="0"/>
          </a:p>
        </p:txBody>
      </p:sp>
      <p:sp>
        <p:nvSpPr>
          <p:cNvPr id="903" name="Shape 903"/>
          <p:cNvSpPr txBox="1">
            <a:spLocks noGrp="1"/>
          </p:cNvSpPr>
          <p:nvPr>
            <p:ph type="body" idx="1"/>
          </p:nvPr>
        </p:nvSpPr>
        <p:spPr>
          <a:xfrm>
            <a:off x="457200" y="1418897"/>
            <a:ext cx="8323726" cy="470726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The current financial transaction system is "slow" not for a technological issue, but for a consensus issue</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“Consensus by reconciliation”: a process that the financial markets have chosen as their “checks and balances” system.</a:t>
            </a:r>
          </a:p>
          <a:p>
            <a:pPr marL="342900" marR="0" lvl="0" indent="-34290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It is therefore a question of moving to a new form of “decentralized consensus”: an automatic mechanism that allows transactions to be quickly validated. Like in Bitcoin!</a:t>
            </a:r>
          </a:p>
          <a:p>
            <a:pPr marL="342900" marR="0" lvl="0" indent="-342900" algn="l" rtl="0">
              <a:spcBef>
                <a:spcPts val="0"/>
              </a:spcBef>
              <a:spcAft>
                <a:spcPts val="0"/>
              </a:spcAft>
              <a:buClr>
                <a:schemeClr val="dk1"/>
              </a:buClr>
              <a:buSzPts val="2200"/>
              <a:buFont typeface="Arial"/>
              <a:buChar char="•"/>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Mechanisms to correct erroneous transactions? In Bitcoin &amp; Blockchain they are not present! They cannot be present in the current DLT designed!</a:t>
            </a:r>
            <a:endParaRPr sz="2200" b="0" i="1" u="none" strike="noStrike" cap="none" dirty="0">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200"/>
              <a:buFont typeface="Arial"/>
              <a:buNone/>
            </a:pPr>
            <a:r>
              <a:rPr lang="en-US" dirty="0"/>
              <a:t>Currency on the ledger  VS </a:t>
            </a:r>
            <a:r>
              <a:rPr lang="it-IT" sz="2200" b="1" i="0" u="none" strike="noStrike" cap="none" dirty="0" err="1">
                <a:solidFill>
                  <a:schemeClr val="lt1"/>
                </a:solidFill>
                <a:latin typeface="Arial"/>
                <a:ea typeface="Arial"/>
                <a:cs typeface="Arial"/>
                <a:sym typeface="Arial"/>
              </a:rPr>
              <a:t>Currency</a:t>
            </a:r>
            <a:r>
              <a:rPr lang="it-IT" sz="2200" b="1" i="0" u="none" strike="noStrike" cap="none" dirty="0">
                <a:solidFill>
                  <a:schemeClr val="lt1"/>
                </a:solidFill>
                <a:latin typeface="Arial"/>
                <a:ea typeface="Arial"/>
                <a:cs typeface="Arial"/>
                <a:sym typeface="Arial"/>
              </a:rPr>
              <a:t> </a:t>
            </a:r>
            <a:r>
              <a:rPr lang="it-IT" sz="2200" b="1" i="0" u="none" strike="noStrike" cap="none" dirty="0" err="1">
                <a:solidFill>
                  <a:schemeClr val="lt1"/>
                </a:solidFill>
                <a:latin typeface="Arial"/>
                <a:ea typeface="Arial"/>
                <a:cs typeface="Arial"/>
                <a:sym typeface="Arial"/>
              </a:rPr>
              <a:t>not</a:t>
            </a:r>
            <a:r>
              <a:rPr lang="it-IT" sz="2200" b="1" i="0" u="none" strike="noStrike" cap="none" dirty="0">
                <a:solidFill>
                  <a:schemeClr val="lt1"/>
                </a:solidFill>
                <a:latin typeface="Arial"/>
                <a:ea typeface="Arial"/>
                <a:cs typeface="Arial"/>
                <a:sym typeface="Arial"/>
              </a:rPr>
              <a:t> on the Ledger</a:t>
            </a:r>
            <a:endParaRPr sz="2200" b="1" i="0" u="none" strike="noStrike" cap="none" dirty="0">
              <a:solidFill>
                <a:schemeClr val="lt1"/>
              </a:solidFill>
              <a:latin typeface="Arial"/>
              <a:ea typeface="Arial"/>
              <a:cs typeface="Arial"/>
              <a:sym typeface="Arial"/>
            </a:endParaRPr>
          </a:p>
        </p:txBody>
      </p:sp>
      <p:sp>
        <p:nvSpPr>
          <p:cNvPr id="915" name="Shape 915"/>
          <p:cNvSpPr txBox="1">
            <a:spLocks noGrp="1"/>
          </p:cNvSpPr>
          <p:nvPr>
            <p:ph type="body" idx="1"/>
          </p:nvPr>
        </p:nvSpPr>
        <p:spPr>
          <a:xfrm>
            <a:off x="457200" y="1260630"/>
            <a:ext cx="8323726" cy="4865534"/>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2200" b="0" i="0" u="none" strike="noStrike" cap="none" dirty="0">
                <a:solidFill>
                  <a:schemeClr val="dk1"/>
                </a:solidFill>
                <a:latin typeface="Arial"/>
                <a:ea typeface="Arial"/>
                <a:cs typeface="Arial"/>
                <a:sym typeface="Arial"/>
              </a:rPr>
              <a:t>Double Spending and real availability of the transaction object: Currency on the ledger (bitcoin) VS Currency not on the ledger (fiat money). In the first case (Bitcoin) it is possible to be sure of real availability. In the second?</a:t>
            </a:r>
            <a:endParaRPr lang="en-US" sz="2200" b="0" i="1"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panose="020B0604020202020204" pitchFamily="34" charset="0"/>
              <a:buChar char="•"/>
            </a:pPr>
            <a:endParaRPr lang="en-US" sz="22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Arial" panose="020B0604020202020204" pitchFamily="34" charset="0"/>
              <a:buChar char="•"/>
            </a:pPr>
            <a:r>
              <a:rPr lang="en-US" sz="2000" b="0" i="0" u="none" strike="noStrike" cap="none" dirty="0">
                <a:solidFill>
                  <a:schemeClr val="dk1"/>
                </a:solidFill>
                <a:latin typeface="Arial"/>
                <a:ea typeface="Arial"/>
                <a:cs typeface="Arial"/>
                <a:sym typeface="Arial"/>
              </a:rPr>
              <a:t>How do we avoid double spending?</a:t>
            </a:r>
          </a:p>
          <a:p>
            <a:pPr marL="342900" marR="0" lvl="0" indent="-342900" algn="l" rtl="0">
              <a:spcBef>
                <a:spcPts val="0"/>
              </a:spcBef>
              <a:spcAft>
                <a:spcPts val="0"/>
              </a:spcAft>
              <a:buClr>
                <a:schemeClr val="dk1"/>
              </a:buClr>
              <a:buSzPts val="2200"/>
              <a:buFont typeface="Arial" panose="020B0604020202020204" pitchFamily="34" charset="0"/>
              <a:buChar char="•"/>
            </a:pPr>
            <a:r>
              <a:rPr lang="en-US" sz="2000" b="0" i="0" u="none" strike="noStrike" cap="none" dirty="0">
                <a:solidFill>
                  <a:schemeClr val="dk1"/>
                </a:solidFill>
                <a:latin typeface="Arial"/>
                <a:ea typeface="Arial"/>
                <a:cs typeface="Arial"/>
                <a:sym typeface="Arial"/>
              </a:rPr>
              <a:t>How can we be sure of the real availability of the transacted object?</a:t>
            </a:r>
          </a:p>
          <a:p>
            <a:pPr marL="342900" marR="0" lvl="0" indent="-342900" algn="l" rtl="0">
              <a:spcBef>
                <a:spcPts val="0"/>
              </a:spcBef>
              <a:spcAft>
                <a:spcPts val="0"/>
              </a:spcAft>
              <a:buClr>
                <a:schemeClr val="dk1"/>
              </a:buClr>
              <a:buSzPts val="2200"/>
              <a:buFont typeface="Arial" panose="020B0604020202020204" pitchFamily="34" charset="0"/>
              <a:buChar char="•"/>
            </a:pPr>
            <a:endParaRPr lang="en-US"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Currency on the ledger (bitcoin), the transaction object is uniquely identified by the DLT</a:t>
            </a:r>
          </a:p>
          <a:p>
            <a:pPr marL="0" marR="0" lvl="0" indent="0" algn="l" rtl="0">
              <a:spcBef>
                <a:spcPts val="0"/>
              </a:spcBef>
              <a:spcAft>
                <a:spcPts val="0"/>
              </a:spcAft>
              <a:buClr>
                <a:schemeClr val="dk1"/>
              </a:buClr>
              <a:buSzPts val="2200"/>
            </a:pPr>
            <a:r>
              <a:rPr lang="en-US" sz="2200" b="0" i="0" u="none" strike="noStrike" cap="none" dirty="0">
                <a:solidFill>
                  <a:schemeClr val="dk1"/>
                </a:solidFill>
                <a:latin typeface="Arial"/>
                <a:ea typeface="Arial"/>
                <a:cs typeface="Arial"/>
                <a:sym typeface="Arial"/>
              </a:rPr>
              <a:t>Centralized system (central bank type authority, clearing house)</a:t>
            </a:r>
          </a:p>
          <a:p>
            <a:pPr marL="1257300" lvl="2" indent="-342900">
              <a:spcBef>
                <a:spcPts val="0"/>
              </a:spcBef>
              <a:buFont typeface="Arial" panose="020B0604020202020204" pitchFamily="34" charset="0"/>
              <a:buChar char="•"/>
            </a:pPr>
            <a:r>
              <a:rPr lang="en-US" b="0" i="0" u="none" strike="noStrike" cap="none" dirty="0">
                <a:solidFill>
                  <a:schemeClr val="dk1"/>
                </a:solidFill>
                <a:latin typeface="Arial"/>
                <a:ea typeface="Arial"/>
                <a:cs typeface="Arial"/>
                <a:sym typeface="Arial"/>
              </a:rPr>
              <a:t>External control by third parties</a:t>
            </a:r>
          </a:p>
          <a:p>
            <a:pPr marL="1257300" lvl="2" indent="-342900">
              <a:spcBef>
                <a:spcPts val="0"/>
              </a:spcBef>
              <a:buFont typeface="Arial" panose="020B0604020202020204" pitchFamily="34" charset="0"/>
              <a:buChar char="•"/>
            </a:pPr>
            <a:r>
              <a:rPr lang="en-US" b="0" i="0" u="none" strike="noStrike" cap="none" dirty="0">
                <a:solidFill>
                  <a:schemeClr val="dk1"/>
                </a:solidFill>
                <a:latin typeface="Arial"/>
                <a:ea typeface="Arial"/>
                <a:cs typeface="Arial"/>
                <a:sym typeface="Arial"/>
              </a:rPr>
              <a:t>Confidence???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p:nvPr/>
        </p:nvSpPr>
        <p:spPr>
          <a:xfrm>
            <a:off x="174812" y="1294280"/>
            <a:ext cx="8498541" cy="11079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300" dirty="0">
                <a:solidFill>
                  <a:schemeClr val="dk1"/>
                </a:solidFill>
                <a:latin typeface="Calibri"/>
                <a:ea typeface="Calibri"/>
                <a:cs typeface="Calibri"/>
                <a:sym typeface="Calibri"/>
              </a:rPr>
              <a:t>BITCOIN and BLOCKCHAIN…</a:t>
            </a:r>
            <a:endParaRPr dirty="0"/>
          </a:p>
        </p:txBody>
      </p:sp>
    </p:spTree>
  </p:cSld>
  <p:clrMapOvr>
    <a:masterClrMapping/>
  </p:clrMapOvr>
</p:sld>
</file>

<file path=ppt/theme/theme1.xml><?xml version="1.0" encoding="utf-8"?>
<a:theme xmlns:a="http://schemas.openxmlformats.org/drawingml/2006/main"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6692</Words>
  <Application>Microsoft Office PowerPoint</Application>
  <PresentationFormat>Presentazione su schermo (4:3)</PresentationFormat>
  <Paragraphs>414</Paragraphs>
  <Slides>84</Slides>
  <Notes>47</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84</vt:i4>
      </vt:variant>
    </vt:vector>
  </HeadingPairs>
  <TitlesOfParts>
    <vt:vector size="97" baseType="lpstr">
      <vt:lpstr>Open Sans</vt:lpstr>
      <vt:lpstr>Arial</vt:lpstr>
      <vt:lpstr>inter-bold</vt:lpstr>
      <vt:lpstr>YouTube Noto</vt:lpstr>
      <vt:lpstr>Calibri</vt:lpstr>
      <vt:lpstr>-apple-system</vt:lpstr>
      <vt:lpstr>Roboto</vt:lpstr>
      <vt:lpstr>Noto Sans Symbols</vt:lpstr>
      <vt:lpstr>inter-regular</vt:lpstr>
      <vt:lpstr>Independent</vt:lpstr>
      <vt:lpstr>Wingdings</vt:lpstr>
      <vt:lpstr>system-ui</vt:lpstr>
      <vt:lpstr>POLI</vt:lpstr>
      <vt:lpstr>Titolo presentazione sottotitolo</vt:lpstr>
      <vt:lpstr>Presentazione standard di PowerPoint</vt:lpstr>
      <vt:lpstr>DLT</vt:lpstr>
      <vt:lpstr>Trust</vt:lpstr>
      <vt:lpstr>Byzantine generals</vt:lpstr>
      <vt:lpstr>Presentazione standard di PowerPoint</vt:lpstr>
      <vt:lpstr>How to solve the problem?</vt:lpstr>
      <vt:lpstr>Keywords</vt:lpstr>
      <vt:lpstr>Presentazione standard di PowerPoint</vt:lpstr>
      <vt:lpstr>Bitcoin</vt:lpstr>
      <vt:lpstr>Keywords</vt:lpstr>
      <vt:lpstr>Keywords</vt:lpstr>
      <vt:lpstr>Keyword: Decentralization</vt:lpstr>
      <vt:lpstr>Bitcoin explorer</vt:lpstr>
      <vt:lpstr>Presentazione standard di PowerPoint</vt:lpstr>
      <vt:lpstr>Presentazione standard di PowerPoint</vt:lpstr>
      <vt:lpstr>How a Blockchain work? </vt:lpstr>
      <vt:lpstr>Presentazione standard di PowerPoint</vt:lpstr>
      <vt:lpstr>Presentazione standard di PowerPoint</vt:lpstr>
      <vt:lpstr>Presentazione standard di PowerPoint</vt:lpstr>
      <vt:lpstr>Presentazione standard di PowerPoint</vt:lpstr>
      <vt:lpstr>Presentazione standard di PowerPoint</vt:lpstr>
      <vt:lpstr>Keyword: cryptography</vt:lpstr>
      <vt:lpstr>Digital (Cryptographic) signature</vt:lpstr>
      <vt:lpstr>Presentazione standard di PowerPoint</vt:lpstr>
      <vt:lpstr>Presentazione standard di PowerPoint</vt:lpstr>
      <vt:lpstr>Elliptical encryption</vt:lpstr>
      <vt:lpstr>An example: RSA encryption</vt:lpstr>
      <vt:lpstr>Presentazione standard di PowerPoint</vt:lpstr>
      <vt:lpstr>Presentazione standard di PowerPoint</vt:lpstr>
      <vt:lpstr>Message Encryption</vt:lpstr>
      <vt:lpstr>security</vt:lpstr>
      <vt:lpstr>Presentazione standard di PowerPoint</vt:lpstr>
      <vt:lpstr>Digital (Cryptographic) signature</vt:lpstr>
      <vt:lpstr>Let’s go back to the Blockchain…</vt:lpstr>
      <vt:lpstr>What about miners?</vt:lpstr>
      <vt:lpstr>Proof of Work</vt:lpstr>
      <vt:lpstr>Hash function</vt:lpstr>
      <vt:lpstr>Presentazione standard di PowerPoint</vt:lpstr>
      <vt:lpstr>Presentazione standard di PowerPoint</vt:lpstr>
      <vt:lpstr>Hashing… </vt:lpstr>
      <vt:lpstr>Presentazione standard di PowerPoint</vt:lpstr>
      <vt:lpstr>Not only PoW…</vt:lpstr>
      <vt:lpstr>Ethereum Proof of Stake</vt:lpstr>
      <vt:lpstr>Presentazione standard di PowerPoint</vt:lpstr>
      <vt:lpstr>Presentazione standard di PowerPoint</vt:lpstr>
      <vt:lpstr>In summary ...</vt:lpstr>
      <vt:lpstr>PoW - how it works Let us consider Bitcoin </vt:lpstr>
      <vt:lpstr>Presentazione standard di PowerPoint</vt:lpstr>
      <vt:lpstr>Presentazione standard di PowerPoint</vt:lpstr>
      <vt:lpstr>PoS - how it works - Let us consider Ethereum </vt:lpstr>
      <vt:lpstr>Presentazione standard di PowerPoint</vt:lpstr>
      <vt:lpstr>Uniqueness</vt:lpstr>
      <vt:lpstr>Presentazione standard di PowerPoint</vt:lpstr>
      <vt:lpstr>An example of distributed consensus (or maybe not)</vt:lpstr>
      <vt:lpstr>Hard fork and soft fork</vt:lpstr>
      <vt:lpstr>Creating new Bitcoin</vt:lpstr>
      <vt:lpstr>Presentazione standard di PowerPoint</vt:lpstr>
      <vt:lpstr>Halving</vt:lpstr>
      <vt:lpstr>How much does it cost to produce a Bitcoin? </vt:lpstr>
      <vt:lpstr>Summary</vt:lpstr>
      <vt:lpstr>Ethereum </vt:lpstr>
      <vt:lpstr>Example of application of blockchain in business </vt:lpstr>
      <vt:lpstr>Presentazione standard di PowerPoint</vt:lpstr>
      <vt:lpstr>Presentazione standard di PowerPoint</vt:lpstr>
      <vt:lpstr>Presentazione standard di PowerPoint</vt:lpstr>
      <vt:lpstr>Presentazione standard di PowerPoint</vt:lpstr>
      <vt:lpstr>Keywords</vt:lpstr>
      <vt:lpstr>Presentazione standard di PowerPoint</vt:lpstr>
      <vt:lpstr>Presentazione standard di PowerPoint</vt:lpstr>
      <vt:lpstr>Presentazione standard di PowerPoint</vt:lpstr>
      <vt:lpstr>Hash function</vt:lpstr>
      <vt:lpstr>Fingerprint, is that so?</vt:lpstr>
      <vt:lpstr>An example</vt:lpstr>
      <vt:lpstr>Presentazione standard di PowerPoint</vt:lpstr>
      <vt:lpstr>DLT and financial services  </vt:lpstr>
      <vt:lpstr>Scalability</vt:lpstr>
      <vt:lpstr>Scalability  </vt:lpstr>
      <vt:lpstr>Scalability and trust</vt:lpstr>
      <vt:lpstr>DLT and financial services: why?  </vt:lpstr>
      <vt:lpstr>Less expensive</vt:lpstr>
      <vt:lpstr>Safer </vt:lpstr>
      <vt:lpstr>Faster? Not the technology, but the consensus</vt:lpstr>
      <vt:lpstr>Currency on the ledger  VS Currency not on the Ledger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presentazione sottotitolo</dc:title>
  <cp:lastModifiedBy>Daniele Marazzina</cp:lastModifiedBy>
  <cp:revision>53</cp:revision>
  <cp:lastPrinted>2018-05-08T14:38:15Z</cp:lastPrinted>
  <dcterms:modified xsi:type="dcterms:W3CDTF">2025-02-05T11:22:35Z</dcterms:modified>
</cp:coreProperties>
</file>